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10" r:id="rId11"/>
    <p:sldId id="309" r:id="rId12"/>
    <p:sldId id="311" r:id="rId13"/>
    <p:sldId id="312" r:id="rId14"/>
    <p:sldId id="313" r:id="rId15"/>
    <p:sldId id="317" r:id="rId16"/>
    <p:sldId id="320" r:id="rId17"/>
    <p:sldId id="321" r:id="rId18"/>
    <p:sldId id="319" r:id="rId19"/>
    <p:sldId id="315" r:id="rId20"/>
    <p:sldId id="318" r:id="rId21"/>
    <p:sldId id="316" r:id="rId22"/>
    <p:sldId id="322" r:id="rId23"/>
    <p:sldId id="323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4" autoAdjust="0"/>
    <p:restoredTop sz="81639" autoAdjust="0"/>
  </p:normalViewPr>
  <p:slideViewPr>
    <p:cSldViewPr snapToGrid="0">
      <p:cViewPr varScale="1">
        <p:scale>
          <a:sx n="80" d="100"/>
          <a:sy n="80" d="100"/>
        </p:scale>
        <p:origin x="2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E4B80-BC0C-4A09-B46C-61A61BD5D61D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33791-08F8-4A13-955E-B8E4E5AA0F1A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215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9582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2521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954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07281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9371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6199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5621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0930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20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9682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82930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22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173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0554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23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9168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1950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94062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995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21072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435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418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33791-08F8-4A13-955E-B8E4E5AA0F1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906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EB17C-8B03-BF0B-FD21-3F0818748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3AC5AC-A348-3225-C9CF-75A8337BB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3F48D-5487-605E-7EB3-6EF87C2A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CE45D-8B1F-8830-7A03-8BD60D9C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CEFF2-8E13-5FE2-659A-484C9C4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1488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48182-AF8F-18FD-1028-70610F52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A8D2BC-9ADD-44DB-F22D-B3FD6EFA9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C6A8A3-5909-B4FC-38E5-1F985FBE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01767B-BD49-36B9-2B95-EA33E7B2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9C5B63-CB62-1FA5-1E11-2C5F8A41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517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8A3D9D7-F2BC-1366-11C4-51880195D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FAC9779-3F85-D46E-0B8A-A8A43289C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61A9A6-546F-EB3C-ABCB-550723BC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E205F0-F538-8967-37E6-D0C6734D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9484C4-7817-362C-3D24-5AA15597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2427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C361F-6CFA-C513-415A-D3F53208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71D3C2-4964-6BB9-1D31-5E753B83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888C04-1D68-220C-FB89-6DE7F641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D86073-6A9C-E722-BD15-9BC253A4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02C68-DF5C-618C-E2D3-81005B46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3750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8EB5-662D-8460-844B-3D088C83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E5A1EB-BCF5-B6C2-8917-A54BE43B7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4D7D7-3E62-65F3-3727-6A661D46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D1059A-7FB1-70B1-FDD1-E1E53532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2BAA0-DB5F-619D-FE0F-172EF639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0643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3E74E-2FF6-166A-8DAA-69D3C2D6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C5231-ECA6-1093-1CCB-3947753A2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5CB86F-6C8B-552E-B2F2-FBBEE1EA8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63F3C9-FA24-A615-AAF5-3867B751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4DBD84-2D49-C172-E71E-8F0B2553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D0BA29-5923-B65D-1741-8E74FA85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684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68593-AC02-7B25-7C22-38A5B7E6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9AEA8B-97E7-80D4-73EE-1D7AB9136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41C530-00C5-3B25-5D84-0B1AD37CE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0D2ABF-52FE-24FD-88C2-BFA0D578E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1625F64-7200-481B-B0BD-646F02640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B6324C6-B74A-7BEA-2631-A508C7E4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FEA3FE-C07A-0599-B7FD-88F35E3B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6A126D-C820-5F55-AE69-283A2C9D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054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29800-052A-C268-C27D-33236B6E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165B54-FAEE-4257-045E-5C061BFC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F5B321-9F49-409D-B500-09834C64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F10202-9309-6CD9-2C8E-078D20D5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89118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010036-ACFA-724A-F713-FED8B6B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35778AA-FAD0-D111-8BFF-00E2AAC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D08CAF-42CC-EE0A-164E-FE3AD4FF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5326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373B6-C41F-B24C-6717-C2CD326E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E7FE7E-6AE7-B694-3FCF-D26E9BB5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93F135-1CF6-9DCC-E8FB-888E2D3DF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B6A4B5-271C-05D8-63CA-A33C8894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8A76C7-2B7C-BF81-7F76-671A3370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B77AB4-3187-40D0-F345-1E4902D6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60146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5AC8C-06B7-A046-B19E-73A6E9F8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2AE45B6-243F-797E-D282-8143085C5D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69766A-DE76-3E83-1981-BF0E1FCFB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5569C4-BE28-CD3E-7A8F-C9351BC9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F1A50A-725D-C076-AC3F-CECE76F1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8EC3E9-A7AA-329B-3AB9-913AE11B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1290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965244-4398-A13B-AD38-5DAD628A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CDD73C-61DF-5036-B10C-5014A8304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92EC95-CDD2-C160-EB6D-44D7A0D54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F56BC-D878-4CE8-939A-3D604D7E3B78}" type="datetimeFigureOut">
              <a:rPr lang="fr-BE" smtClean="0"/>
              <a:t>28-06-22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637197-DEDC-7F5A-2516-DF16B9E28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FA38C-8938-90B9-E063-741BC8C8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F39F-81ED-48FC-B20C-EB8BAAC6A729}" type="slidenum">
              <a:rPr lang="fr-BE" smtClean="0"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3242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7.gif"/><Relationship Id="rId4" Type="http://schemas.openxmlformats.org/officeDocument/2006/relationships/image" Target="../media/image3.png"/><Relationship Id="rId9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7AB65-9753-D2F3-9303-ABD910741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616" y="1748439"/>
            <a:ext cx="9144000" cy="2387600"/>
          </a:xfrm>
        </p:spPr>
        <p:txBody>
          <a:bodyPr>
            <a:normAutofit/>
          </a:bodyPr>
          <a:lstStyle/>
          <a:p>
            <a:r>
              <a:rPr lang="fr-BE" dirty="0"/>
              <a:t>Ecologie numérique</a:t>
            </a:r>
            <a:br>
              <a:rPr lang="fr-BE" dirty="0"/>
            </a:br>
            <a:r>
              <a:rPr lang="fr-BE" sz="3600" dirty="0"/>
              <a:t>Diversité et raréfaction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7858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879C02E0-3CFC-71A7-E16B-5CFBCDEFF068}"/>
              </a:ext>
            </a:extLst>
          </p:cNvPr>
          <p:cNvSpPr txBox="1"/>
          <p:nvPr/>
        </p:nvSpPr>
        <p:spPr>
          <a:xfrm>
            <a:off x="258070" y="314459"/>
            <a:ext cx="10602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Le Nombre de Hill d’ordre a peut être défini comme </a:t>
            </a:r>
            <a:r>
              <a:rPr lang="fr-BE" dirty="0">
                <a:solidFill>
                  <a:srgbClr val="FF0000"/>
                </a:solidFill>
              </a:rPr>
              <a:t>le nombre d’espèces d’un échantillon virtuel à distribution uniforme pourvu d’une valeur d’entropie d’ordre a identique.</a:t>
            </a:r>
          </a:p>
          <a:p>
            <a:endParaRPr lang="fr-BE" dirty="0">
              <a:solidFill>
                <a:srgbClr val="FF000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5A5F7A4-ED54-810C-B34D-E67909070D7A}"/>
              </a:ext>
            </a:extLst>
          </p:cNvPr>
          <p:cNvGrpSpPr/>
          <p:nvPr/>
        </p:nvGrpSpPr>
        <p:grpSpPr>
          <a:xfrm>
            <a:off x="258070" y="1237789"/>
            <a:ext cx="3866749" cy="1261439"/>
            <a:chOff x="258070" y="1237789"/>
            <a:chExt cx="3866749" cy="1261439"/>
          </a:xfrm>
        </p:grpSpPr>
        <p:pic>
          <p:nvPicPr>
            <p:cNvPr id="9" name="Image 8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04779A96-5C8A-00F3-C7BC-68228C0F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2242531" y="1878331"/>
              <a:ext cx="951524" cy="620897"/>
            </a:xfrm>
            <a:prstGeom prst="rect">
              <a:avLst/>
            </a:prstGeom>
          </p:spPr>
        </p:pic>
        <p:pic>
          <p:nvPicPr>
            <p:cNvPr id="11" name="Image 10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D68385C3-728F-4C0E-CF1C-95FEA3A5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728" y="1237789"/>
              <a:ext cx="749500" cy="60678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E76B90A-0826-5D0E-4733-28764394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69275" y="1344477"/>
              <a:ext cx="818368" cy="49102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86B247B-491B-44E3-D759-1ED9030D7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6856" y="1422475"/>
              <a:ext cx="818368" cy="49102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8048F401-D340-7C12-6264-2B059169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070" y="2003774"/>
              <a:ext cx="818368" cy="491020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28DCA04-CD2D-4236-7417-F4CE8858D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8094" y="1983252"/>
              <a:ext cx="818368" cy="491020"/>
            </a:xfrm>
            <a:prstGeom prst="rect">
              <a:avLst/>
            </a:prstGeom>
          </p:spPr>
        </p:pic>
        <p:pic>
          <p:nvPicPr>
            <p:cNvPr id="18" name="Image 17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087202FD-15B3-BBE7-D610-242C32B1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737" y="1331199"/>
              <a:ext cx="875082" cy="562708"/>
            </a:xfrm>
            <a:prstGeom prst="rect">
              <a:avLst/>
            </a:prstGeom>
          </p:spPr>
        </p:pic>
        <p:pic>
          <p:nvPicPr>
            <p:cNvPr id="19" name="Image 18" descr="Une image contenant lumière, lampe&#10;&#10;Description générée automatiquement">
              <a:extLst>
                <a:ext uri="{FF2B5EF4-FFF2-40B4-BE49-F238E27FC236}">
                  <a16:creationId xmlns:a16="http://schemas.microsoft.com/office/drawing/2014/main" id="{E21B395A-A86F-1CBD-92BE-E61CBACB3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166" y="2013650"/>
              <a:ext cx="906653" cy="471268"/>
            </a:xfrm>
            <a:prstGeom prst="rect">
              <a:avLst/>
            </a:prstGeom>
          </p:spPr>
        </p:pic>
      </p:grpSp>
      <p:pic>
        <p:nvPicPr>
          <p:cNvPr id="20" name="Image 19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571A1224-394B-011E-3BBD-375342F7D8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3824702" y="3257106"/>
            <a:ext cx="951524" cy="620897"/>
          </a:xfrm>
          <a:prstGeom prst="rect">
            <a:avLst/>
          </a:prstGeom>
        </p:spPr>
      </p:pic>
      <p:pic>
        <p:nvPicPr>
          <p:cNvPr id="21" name="Image 2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4E09F6E8-D937-884D-2488-8159886A16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89" y="3333795"/>
            <a:ext cx="749500" cy="606787"/>
          </a:xfrm>
          <a:prstGeom prst="rect">
            <a:avLst/>
          </a:prstGeom>
        </p:spPr>
      </p:pic>
      <p:pic>
        <p:nvPicPr>
          <p:cNvPr id="22" name="Image 21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27F12D87-7AD7-39B6-ED11-1721BE4D06B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10" y="3349049"/>
            <a:ext cx="875082" cy="56270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EF8A05F-4828-E589-7187-A777328053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69" y="3445972"/>
            <a:ext cx="818368" cy="49102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A6086DE-0650-A7D9-A09B-BD156CE30C40}"/>
              </a:ext>
            </a:extLst>
          </p:cNvPr>
          <p:cNvSpPr txBox="1"/>
          <p:nvPr/>
        </p:nvSpPr>
        <p:spPr>
          <a:xfrm>
            <a:off x="5030220" y="1680608"/>
            <a:ext cx="520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Nombre d’espèces : 5</a:t>
            </a:r>
          </a:p>
          <a:p>
            <a:r>
              <a:rPr lang="fr-BE" dirty="0"/>
              <a:t>Indice d’entropie d’ordre 1 : 2 bit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5F1C3D9-BBFB-9CF9-45B7-BF0E50161263}"/>
              </a:ext>
            </a:extLst>
          </p:cNvPr>
          <p:cNvSpPr txBox="1"/>
          <p:nvPr/>
        </p:nvSpPr>
        <p:spPr>
          <a:xfrm>
            <a:off x="5259326" y="3131311"/>
            <a:ext cx="474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L’échantillon virtuel dont l’indice d’ordre 1 vaut 2 bit et dont la distribution est uniforme comporte 4 espèces</a:t>
            </a:r>
          </a:p>
          <a:p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E3973C-218B-0E32-D972-96A28EC0CF9F}"/>
              </a:ext>
            </a:extLst>
          </p:cNvPr>
          <p:cNvSpPr txBox="1"/>
          <p:nvPr/>
        </p:nvSpPr>
        <p:spPr>
          <a:xfrm>
            <a:off x="276856" y="4459834"/>
            <a:ext cx="9139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N0</a:t>
            </a:r>
            <a:r>
              <a:rPr lang="fr-BE" dirty="0"/>
              <a:t> de l’échantillon vaut 5</a:t>
            </a:r>
          </a:p>
          <a:p>
            <a:r>
              <a:rPr lang="fr-BE" b="1" dirty="0"/>
              <a:t>N1</a:t>
            </a:r>
            <a:r>
              <a:rPr lang="fr-BE" dirty="0"/>
              <a:t> vaut 4</a:t>
            </a:r>
          </a:p>
          <a:p>
            <a:endParaRPr lang="fr-BE" dirty="0"/>
          </a:p>
          <a:p>
            <a:r>
              <a:rPr lang="fr-BE" dirty="0"/>
              <a:t>Si la distribution était uniforme : N0 = N1 = N2</a:t>
            </a:r>
          </a:p>
          <a:p>
            <a:r>
              <a:rPr lang="fr-BE" dirty="0"/>
              <a:t>Si la distribution est déséquilibrée : N0 &gt; N1 &gt; N2</a:t>
            </a:r>
          </a:p>
          <a:p>
            <a:r>
              <a:rPr lang="fr-BE" dirty="0"/>
              <a:t>La décroissance est d’autant plus forte que le déséquilibre est grand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919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879C02E0-3CFC-71A7-E16B-5CFBCDEFF068}"/>
              </a:ext>
            </a:extLst>
          </p:cNvPr>
          <p:cNvSpPr txBox="1"/>
          <p:nvPr/>
        </p:nvSpPr>
        <p:spPr>
          <a:xfrm>
            <a:off x="329191" y="477019"/>
            <a:ext cx="10602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L’ordre de l’indice d’entropie détermine l’importance accordée aux espèces les plus abondantes.</a:t>
            </a:r>
          </a:p>
          <a:p>
            <a:r>
              <a:rPr lang="fr-BE" dirty="0"/>
              <a:t>Au plus a est élevé, au plus les espèces dominantes influenceront le résultat.</a:t>
            </a:r>
          </a:p>
          <a:p>
            <a:endParaRPr lang="fr-BE" dirty="0"/>
          </a:p>
          <a:p>
            <a:r>
              <a:rPr lang="fr-BE" dirty="0"/>
              <a:t>Il en résulte que les nombres de Hill peuvent être interprétés comme :</a:t>
            </a:r>
          </a:p>
          <a:p>
            <a:endParaRPr lang="fr-BE" dirty="0"/>
          </a:p>
          <a:p>
            <a:r>
              <a:rPr lang="fr-BE" b="1" dirty="0"/>
              <a:t>N0 = </a:t>
            </a:r>
            <a:r>
              <a:rPr lang="fr-BE" dirty="0"/>
              <a:t>le nombre total d’espèces</a:t>
            </a:r>
          </a:p>
          <a:p>
            <a:r>
              <a:rPr lang="fr-BE" b="1" dirty="0"/>
              <a:t>N1 = </a:t>
            </a:r>
            <a:r>
              <a:rPr lang="fr-BE" dirty="0"/>
              <a:t>le nombre d’espèces « abondantes »</a:t>
            </a:r>
          </a:p>
          <a:p>
            <a:r>
              <a:rPr lang="fr-BE" b="1" dirty="0"/>
              <a:t>N2 =</a:t>
            </a:r>
            <a:r>
              <a:rPr lang="fr-BE" dirty="0"/>
              <a:t> le nombre d’espèces « dominantes »</a:t>
            </a:r>
          </a:p>
          <a:p>
            <a:endParaRPr lang="fr-BE" dirty="0"/>
          </a:p>
          <a:p>
            <a:r>
              <a:rPr lang="fr-BE" dirty="0"/>
              <a:t>De nouveaux indices d’équitabilité peuvent être définis comme :</a:t>
            </a:r>
          </a:p>
          <a:p>
            <a:endParaRPr lang="fr-BE" dirty="0"/>
          </a:p>
          <a:p>
            <a:r>
              <a:rPr lang="fr-BE" b="1" dirty="0"/>
              <a:t>E1</a:t>
            </a:r>
            <a:r>
              <a:rPr lang="fr-BE" dirty="0"/>
              <a:t> = N1/N0 </a:t>
            </a:r>
          </a:p>
          <a:p>
            <a:r>
              <a:rPr lang="fr-BE" b="1" dirty="0"/>
              <a:t>E2</a:t>
            </a:r>
            <a:r>
              <a:rPr lang="fr-BE" dirty="0"/>
              <a:t> = N2/N0 pénalité plus forte pour la présence d’espèces dominantes</a:t>
            </a:r>
          </a:p>
          <a:p>
            <a:endParaRPr lang="fr-BE" dirty="0"/>
          </a:p>
          <a:p>
            <a:r>
              <a:rPr lang="fr-BE" dirty="0"/>
              <a:t>E1 et E2 ne sont pas corrélés avec les nombres de Hill, ils expriment donc l’équitabilité sans prendre en compte la richesse spécifique.</a:t>
            </a:r>
          </a:p>
          <a:p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846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879C02E0-3CFC-71A7-E16B-5CFBCDEFF068}"/>
              </a:ext>
            </a:extLst>
          </p:cNvPr>
          <p:cNvSpPr txBox="1"/>
          <p:nvPr/>
        </p:nvSpPr>
        <p:spPr>
          <a:xfrm>
            <a:off x="4017270" y="402163"/>
            <a:ext cx="10602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Estimation du nombre total d’espèces (extrapolation)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140" name="Triangle isocèle 139">
            <a:extLst>
              <a:ext uri="{FF2B5EF4-FFF2-40B4-BE49-F238E27FC236}">
                <a16:creationId xmlns:a16="http://schemas.microsoft.com/office/drawing/2014/main" id="{5DCD2F77-7756-423C-F982-03FBB26B62F0}"/>
              </a:ext>
            </a:extLst>
          </p:cNvPr>
          <p:cNvSpPr/>
          <p:nvPr/>
        </p:nvSpPr>
        <p:spPr>
          <a:xfrm rot="5400000">
            <a:off x="1956511" y="338719"/>
            <a:ext cx="108413" cy="176628"/>
          </a:xfrm>
          <a:prstGeom prst="triangle">
            <a:avLst>
              <a:gd name="adj" fmla="val 512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Titre 1">
            <a:extLst>
              <a:ext uri="{FF2B5EF4-FFF2-40B4-BE49-F238E27FC236}">
                <a16:creationId xmlns:a16="http://schemas.microsoft.com/office/drawing/2014/main" id="{0A6B5480-6803-44EE-176D-06E7D455D7A1}"/>
              </a:ext>
            </a:extLst>
          </p:cNvPr>
          <p:cNvSpPr txBox="1">
            <a:spLocks/>
          </p:cNvSpPr>
          <p:nvPr/>
        </p:nvSpPr>
        <p:spPr>
          <a:xfrm>
            <a:off x="2111090" y="145679"/>
            <a:ext cx="6260123" cy="56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bg1"/>
                </a:solidFill>
              </a:rPr>
              <a:t>Complétude</a:t>
            </a:r>
          </a:p>
        </p:txBody>
      </p: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38FCCB55-F0B1-4327-606A-430A0E3ED769}"/>
              </a:ext>
            </a:extLst>
          </p:cNvPr>
          <p:cNvGrpSpPr/>
          <p:nvPr/>
        </p:nvGrpSpPr>
        <p:grpSpPr>
          <a:xfrm>
            <a:off x="421745" y="935534"/>
            <a:ext cx="3668194" cy="2277322"/>
            <a:chOff x="573989" y="1288927"/>
            <a:chExt cx="3668194" cy="2277322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153740C6-BD2E-D75B-B8C4-8F0FF763A6F4}"/>
                </a:ext>
              </a:extLst>
            </p:cNvPr>
            <p:cNvGrpSpPr/>
            <p:nvPr/>
          </p:nvGrpSpPr>
          <p:grpSpPr>
            <a:xfrm>
              <a:off x="2412527" y="1288927"/>
              <a:ext cx="1804378" cy="1071841"/>
              <a:chOff x="-30005" y="3047487"/>
              <a:chExt cx="6277894" cy="3729211"/>
            </a:xfrm>
          </p:grpSpPr>
          <p:pic>
            <p:nvPicPr>
              <p:cNvPr id="207" name="Image 20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8105AFB-59C5-D494-9C53-0CFDF85CB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208" name="Image 207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1D47B1EE-6E24-0C14-6B57-D8D5F8EF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209" name="Image 20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9B45AED-EF5A-F22D-5230-858BEFB30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210" name="Image 209">
                <a:extLst>
                  <a:ext uri="{FF2B5EF4-FFF2-40B4-BE49-F238E27FC236}">
                    <a16:creationId xmlns:a16="http://schemas.microsoft.com/office/drawing/2014/main" id="{57418D7F-5927-BB87-D1C0-26E0AC26B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11" name="Image 210">
                <a:extLst>
                  <a:ext uri="{FF2B5EF4-FFF2-40B4-BE49-F238E27FC236}">
                    <a16:creationId xmlns:a16="http://schemas.microsoft.com/office/drawing/2014/main" id="{533BAF19-C583-C7E7-CF3C-9DCF1EC53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212" name="Image 211">
                <a:extLst>
                  <a:ext uri="{FF2B5EF4-FFF2-40B4-BE49-F238E27FC236}">
                    <a16:creationId xmlns:a16="http://schemas.microsoft.com/office/drawing/2014/main" id="{D1F91593-FE49-DE4C-D53E-AC72A950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13" name="Image 212">
                <a:extLst>
                  <a:ext uri="{FF2B5EF4-FFF2-40B4-BE49-F238E27FC236}">
                    <a16:creationId xmlns:a16="http://schemas.microsoft.com/office/drawing/2014/main" id="{91D4903C-4B78-3F34-8E52-AD7D1309B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14" name="Image 21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D3C40E6-E277-783A-0F02-F2323CDE2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215" name="Image 21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D77F272-20B0-093C-2635-3CD90C311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216" name="Image 21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B635A57-3253-F56C-630E-FBD93A6A5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17" name="Image 21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3F8C194-EA0A-84AF-0CCC-347AB9B1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18" name="Image 21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FE36F5A-8848-450F-BA21-9359142AD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19" name="Image 21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B6973B1-3124-E0E3-7A39-F78A430A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0" name="Image 21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AB07CE8-182F-FC79-1FFA-5A1840038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1" name="Image 22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0A2BFEF-D3CF-33AC-1558-EED02110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2" name="Image 22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40863B3-5B0A-8844-BE56-BFE06906E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3" name="Image 22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89B4455-BF18-FEAB-B700-F52E8755D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4" name="Image 223">
                <a:extLst>
                  <a:ext uri="{FF2B5EF4-FFF2-40B4-BE49-F238E27FC236}">
                    <a16:creationId xmlns:a16="http://schemas.microsoft.com/office/drawing/2014/main" id="{96BE0302-49AF-F5A9-84EF-9C40AB34C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25" name="Image 224">
                <a:extLst>
                  <a:ext uri="{FF2B5EF4-FFF2-40B4-BE49-F238E27FC236}">
                    <a16:creationId xmlns:a16="http://schemas.microsoft.com/office/drawing/2014/main" id="{F3790846-1F4D-9FDD-3259-64A5172F0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26" name="Image 22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2098DDC-A3E1-4E45-77A4-BFDE9B38B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144" name="Groupe 143">
              <a:extLst>
                <a:ext uri="{FF2B5EF4-FFF2-40B4-BE49-F238E27FC236}">
                  <a16:creationId xmlns:a16="http://schemas.microsoft.com/office/drawing/2014/main" id="{AD93B8CC-CBC9-1F6D-A66A-684A802A97B8}"/>
                </a:ext>
              </a:extLst>
            </p:cNvPr>
            <p:cNvGrpSpPr/>
            <p:nvPr/>
          </p:nvGrpSpPr>
          <p:grpSpPr>
            <a:xfrm>
              <a:off x="576373" y="1299683"/>
              <a:ext cx="1804378" cy="1071841"/>
              <a:chOff x="-30005" y="3047487"/>
              <a:chExt cx="6277894" cy="3729211"/>
            </a:xfrm>
          </p:grpSpPr>
          <p:pic>
            <p:nvPicPr>
              <p:cNvPr id="187" name="Image 18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B8A58AC-C2D0-DE94-0B4C-C3D652357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88" name="Image 187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EAA237C3-C3FE-A761-13DA-F7E03B559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189" name="Image 18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5388BB6-CDB7-3946-8948-1F6C5A4D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8BEDA6A8-DDC4-2F14-4A38-2B668E249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91" name="Image 190">
                <a:extLst>
                  <a:ext uri="{FF2B5EF4-FFF2-40B4-BE49-F238E27FC236}">
                    <a16:creationId xmlns:a16="http://schemas.microsoft.com/office/drawing/2014/main" id="{A108EFB6-ECDF-4108-93E6-89009957F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192" name="Image 191">
                <a:extLst>
                  <a:ext uri="{FF2B5EF4-FFF2-40B4-BE49-F238E27FC236}">
                    <a16:creationId xmlns:a16="http://schemas.microsoft.com/office/drawing/2014/main" id="{85C1FF3B-7141-9138-808A-A583DB28F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93" name="Image 192">
                <a:extLst>
                  <a:ext uri="{FF2B5EF4-FFF2-40B4-BE49-F238E27FC236}">
                    <a16:creationId xmlns:a16="http://schemas.microsoft.com/office/drawing/2014/main" id="{BADB457B-413D-0D1A-1BD6-E9E3B8AED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94" name="Image 19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F0239305-6EC7-7F9E-A7BC-7B4925812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95" name="Image 19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9E6638E-9329-AB21-FA74-D8D1EF011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96" name="Image 19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16DE78D-0F6A-ED45-62F6-A154C290A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97" name="Image 19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81CA13F-7C87-1F87-3EE4-FAC0F9434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98" name="Image 19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932EB23-D74F-0111-E114-800E2F9A3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99" name="Image 19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B73C484-41E4-3C20-AF36-CE2448D36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00" name="Image 19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1581E3B-ECEF-B27B-07AE-6F375656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01" name="Image 20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2DEDEBB-7042-3EE9-3F7D-7328B3C66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02" name="Image 20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2580FC4-A633-DB97-25B8-515FD2E9C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03" name="Image 20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6289FF2-F860-7100-C774-D3155DB3A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04" name="Image 203">
                <a:extLst>
                  <a:ext uri="{FF2B5EF4-FFF2-40B4-BE49-F238E27FC236}">
                    <a16:creationId xmlns:a16="http://schemas.microsoft.com/office/drawing/2014/main" id="{A2D0A494-50EE-BA70-0018-FBF4D6831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05" name="Image 204">
                <a:extLst>
                  <a:ext uri="{FF2B5EF4-FFF2-40B4-BE49-F238E27FC236}">
                    <a16:creationId xmlns:a16="http://schemas.microsoft.com/office/drawing/2014/main" id="{E616711C-0D90-CDA5-645E-1DB28B837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06" name="Image 20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6F876DA-2229-16DA-5734-9D1EBC6E3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145" name="Groupe 144">
              <a:extLst>
                <a:ext uri="{FF2B5EF4-FFF2-40B4-BE49-F238E27FC236}">
                  <a16:creationId xmlns:a16="http://schemas.microsoft.com/office/drawing/2014/main" id="{C2B58567-2704-C1F3-EAB2-28C9B59A0D1B}"/>
                </a:ext>
              </a:extLst>
            </p:cNvPr>
            <p:cNvGrpSpPr/>
            <p:nvPr/>
          </p:nvGrpSpPr>
          <p:grpSpPr>
            <a:xfrm>
              <a:off x="573989" y="2457438"/>
              <a:ext cx="1804378" cy="1071841"/>
              <a:chOff x="-30005" y="3047487"/>
              <a:chExt cx="6277894" cy="3729211"/>
            </a:xfrm>
          </p:grpSpPr>
          <p:pic>
            <p:nvPicPr>
              <p:cNvPr id="167" name="Image 16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00517C4-9D55-329C-E103-AE3B38BD1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68" name="Image 167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91306A34-8A1C-4193-4355-6E2D55806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169" name="Image 16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EE8C58F-6EEC-E2D4-6A44-A17FB8616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70" name="Image 169">
                <a:extLst>
                  <a:ext uri="{FF2B5EF4-FFF2-40B4-BE49-F238E27FC236}">
                    <a16:creationId xmlns:a16="http://schemas.microsoft.com/office/drawing/2014/main" id="{F1AC2293-77D1-D496-38ED-B2FB96B39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71" name="Image 170">
                <a:extLst>
                  <a:ext uri="{FF2B5EF4-FFF2-40B4-BE49-F238E27FC236}">
                    <a16:creationId xmlns:a16="http://schemas.microsoft.com/office/drawing/2014/main" id="{FB5F04D1-E1F3-B2C8-DEF8-AF894C579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172" name="Image 171">
                <a:extLst>
                  <a:ext uri="{FF2B5EF4-FFF2-40B4-BE49-F238E27FC236}">
                    <a16:creationId xmlns:a16="http://schemas.microsoft.com/office/drawing/2014/main" id="{BF09469D-B11B-EF04-5C54-AA90E8E58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73" name="Image 172">
                <a:extLst>
                  <a:ext uri="{FF2B5EF4-FFF2-40B4-BE49-F238E27FC236}">
                    <a16:creationId xmlns:a16="http://schemas.microsoft.com/office/drawing/2014/main" id="{8AE5C802-E6E5-57F1-7DA0-20DC2FE13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74" name="Image 17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689FB7D-014A-4516-C8BB-3D5DD4FC9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75" name="Image 17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8D5AB23-55BA-A46D-8916-79130814D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76" name="Image 17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2E60232-7D9B-5052-3D76-063C0C337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77" name="Image 17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9E45ADA-47AB-985F-258A-0507A028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78" name="Image 17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A739DDA-1CFF-561A-F6F5-4B11F307C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79" name="Image 17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A70F3F2-227B-CB30-859F-3B9611EBD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80" name="Image 17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0F0EA167-95E6-BC80-96C2-A93ED163A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81" name="Image 18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7E5924E-C3B6-BB71-7F9F-9A8EACB14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82" name="Image 18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851C0C7-FCCC-F65A-506D-66B027B2F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83" name="Image 18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6D76552-308D-8C7A-7010-9B2604CB2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84" name="Image 183">
                <a:extLst>
                  <a:ext uri="{FF2B5EF4-FFF2-40B4-BE49-F238E27FC236}">
                    <a16:creationId xmlns:a16="http://schemas.microsoft.com/office/drawing/2014/main" id="{1D1CA193-7940-31B4-0945-5D56FD800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85" name="Image 184">
                <a:extLst>
                  <a:ext uri="{FF2B5EF4-FFF2-40B4-BE49-F238E27FC236}">
                    <a16:creationId xmlns:a16="http://schemas.microsoft.com/office/drawing/2014/main" id="{FB8D83AD-6954-526F-1D2A-6B07E187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86" name="Image 18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F561B644-F1E3-4F8A-CF6F-D33D54ABC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3FF6908D-111F-74B6-A833-AC44A1820375}"/>
                </a:ext>
              </a:extLst>
            </p:cNvPr>
            <p:cNvGrpSpPr/>
            <p:nvPr/>
          </p:nvGrpSpPr>
          <p:grpSpPr>
            <a:xfrm>
              <a:off x="2437805" y="2494408"/>
              <a:ext cx="1804378" cy="1071841"/>
              <a:chOff x="-30005" y="3047487"/>
              <a:chExt cx="6277894" cy="3729211"/>
            </a:xfrm>
          </p:grpSpPr>
          <p:pic>
            <p:nvPicPr>
              <p:cNvPr id="147" name="Image 14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21D7662-40DC-DA44-E482-DBCFDA406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48" name="Image 147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85D30870-3FD6-F398-2213-A1FAE7E8E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149" name="Image 14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18BF5EB-F7CE-1D62-0B92-90771D8CF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50" name="Image 149">
                <a:extLst>
                  <a:ext uri="{FF2B5EF4-FFF2-40B4-BE49-F238E27FC236}">
                    <a16:creationId xmlns:a16="http://schemas.microsoft.com/office/drawing/2014/main" id="{27F688C1-4F36-3775-B7AB-BE0431EC9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51" name="Image 150">
                <a:extLst>
                  <a:ext uri="{FF2B5EF4-FFF2-40B4-BE49-F238E27FC236}">
                    <a16:creationId xmlns:a16="http://schemas.microsoft.com/office/drawing/2014/main" id="{99CE9C99-DED1-AF4B-4300-E61D90A9F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152" name="Image 151">
                <a:extLst>
                  <a:ext uri="{FF2B5EF4-FFF2-40B4-BE49-F238E27FC236}">
                    <a16:creationId xmlns:a16="http://schemas.microsoft.com/office/drawing/2014/main" id="{09F804C5-E144-EE0C-F35C-BB870CD6F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53" name="Image 152">
                <a:extLst>
                  <a:ext uri="{FF2B5EF4-FFF2-40B4-BE49-F238E27FC236}">
                    <a16:creationId xmlns:a16="http://schemas.microsoft.com/office/drawing/2014/main" id="{B8CBA189-6AAF-0A30-7CCC-3D06DD817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54" name="Image 15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BD51952-20AB-BF18-4FBD-B64B147DD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55" name="Image 15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FFACD58-233C-1BA0-76DC-1D102F95A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56" name="Image 15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2267A14-7E78-E6E8-DD29-DD7ABCC87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57" name="Image 15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63D0CB2-7E21-66C9-8993-5525FC365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58" name="Image 15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4486E45-8DE2-71DA-432F-359D56E81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59" name="Image 15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D500B21-2068-8999-E6B9-6E19B974F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60" name="Image 15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53E24B0-D32C-70E0-828E-8B9861AD9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61" name="Image 16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6B8B44B-8330-2893-AD54-EBC8B4B1A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62" name="Image 16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3FE4840-09DB-1AEA-0BD3-B6119CDCE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63" name="Image 16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8D8BD82-C8E3-CC8E-2988-C1EA5A967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64" name="Image 163">
                <a:extLst>
                  <a:ext uri="{FF2B5EF4-FFF2-40B4-BE49-F238E27FC236}">
                    <a16:creationId xmlns:a16="http://schemas.microsoft.com/office/drawing/2014/main" id="{DB3C162F-29B2-03A3-35F5-8C55AE3D5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65" name="Image 164">
                <a:extLst>
                  <a:ext uri="{FF2B5EF4-FFF2-40B4-BE49-F238E27FC236}">
                    <a16:creationId xmlns:a16="http://schemas.microsoft.com/office/drawing/2014/main" id="{EA03F7CC-77D4-30EA-6DA8-65F2DE2C4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66" name="Image 16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5A5444A-07CD-C908-2344-E7E34203C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</p:grpSp>
      <p:grpSp>
        <p:nvGrpSpPr>
          <p:cNvPr id="227" name="Groupe 226">
            <a:extLst>
              <a:ext uri="{FF2B5EF4-FFF2-40B4-BE49-F238E27FC236}">
                <a16:creationId xmlns:a16="http://schemas.microsoft.com/office/drawing/2014/main" id="{60DB309D-0FBA-E142-8ABA-255A9C06AA21}"/>
              </a:ext>
            </a:extLst>
          </p:cNvPr>
          <p:cNvGrpSpPr/>
          <p:nvPr/>
        </p:nvGrpSpPr>
        <p:grpSpPr>
          <a:xfrm>
            <a:off x="4294388" y="1504992"/>
            <a:ext cx="1079830" cy="968572"/>
            <a:chOff x="157481" y="1813809"/>
            <a:chExt cx="2675660" cy="2399980"/>
          </a:xfrm>
        </p:grpSpPr>
        <p:grpSp>
          <p:nvGrpSpPr>
            <p:cNvPr id="228" name="Groupe 227">
              <a:extLst>
                <a:ext uri="{FF2B5EF4-FFF2-40B4-BE49-F238E27FC236}">
                  <a16:creationId xmlns:a16="http://schemas.microsoft.com/office/drawing/2014/main" id="{EA78A615-7DB9-5181-9E62-68D31FC82F3F}"/>
                </a:ext>
              </a:extLst>
            </p:cNvPr>
            <p:cNvGrpSpPr/>
            <p:nvPr/>
          </p:nvGrpSpPr>
          <p:grpSpPr>
            <a:xfrm>
              <a:off x="157481" y="1813809"/>
              <a:ext cx="2675660" cy="2399980"/>
              <a:chOff x="1032740" y="1812256"/>
              <a:chExt cx="2675660" cy="2399980"/>
            </a:xfrm>
          </p:grpSpPr>
          <p:sp>
            <p:nvSpPr>
              <p:cNvPr id="230" name="Organigramme : Délai 229">
                <a:extLst>
                  <a:ext uri="{FF2B5EF4-FFF2-40B4-BE49-F238E27FC236}">
                    <a16:creationId xmlns:a16="http://schemas.microsoft.com/office/drawing/2014/main" id="{DFE846E8-4DB8-3D45-D888-DF0D67B41785}"/>
                  </a:ext>
                </a:extLst>
              </p:cNvPr>
              <p:cNvSpPr/>
              <p:nvPr/>
            </p:nvSpPr>
            <p:spPr>
              <a:xfrm rot="10800000">
                <a:off x="1032740" y="1812256"/>
                <a:ext cx="2174630" cy="969044"/>
              </a:xfrm>
              <a:prstGeom prst="flowChartDelay">
                <a:avLst/>
              </a:prstGeom>
              <a:pattFill prst="openDmnd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CD06E66C-77BE-E02E-757D-F20D26FE9D02}"/>
                  </a:ext>
                </a:extLst>
              </p:cNvPr>
              <p:cNvSpPr/>
              <p:nvPr/>
            </p:nvSpPr>
            <p:spPr>
              <a:xfrm>
                <a:off x="2833141" y="1813809"/>
                <a:ext cx="875259" cy="1004341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2" name="Connecteur droit 231">
                <a:extLst>
                  <a:ext uri="{FF2B5EF4-FFF2-40B4-BE49-F238E27FC236}">
                    <a16:creationId xmlns:a16="http://schemas.microsoft.com/office/drawing/2014/main" id="{59A76193-C6CD-B2C4-D531-22457FD52A98}"/>
                  </a:ext>
                </a:extLst>
              </p:cNvPr>
              <p:cNvCxnSpPr>
                <a:cxnSpLocks/>
                <a:stCxn id="231" idx="3"/>
              </p:cNvCxnSpPr>
              <p:nvPr/>
            </p:nvCxnSpPr>
            <p:spPr>
              <a:xfrm flipH="1">
                <a:off x="1469038" y="2671068"/>
                <a:ext cx="1492282" cy="154116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4E0D49D4-D0EF-5385-F338-7EF557A5457A}"/>
                </a:ext>
              </a:extLst>
            </p:cNvPr>
            <p:cNvSpPr/>
            <p:nvPr/>
          </p:nvSpPr>
          <p:spPr>
            <a:xfrm>
              <a:off x="2003993" y="1841585"/>
              <a:ext cx="764417" cy="941268"/>
            </a:xfrm>
            <a:prstGeom prst="ellipse">
              <a:avLst/>
            </a:prstGeom>
            <a:pattFill prst="openDmnd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3" name="Image 232">
            <a:extLst>
              <a:ext uri="{FF2B5EF4-FFF2-40B4-BE49-F238E27FC236}">
                <a16:creationId xmlns:a16="http://schemas.microsoft.com/office/drawing/2014/main" id="{3442CDE6-A24B-2D68-C374-348772E078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3" y="3933873"/>
            <a:ext cx="1308908" cy="945853"/>
          </a:xfrm>
          <a:prstGeom prst="rect">
            <a:avLst/>
          </a:prstGeom>
        </p:spPr>
      </p:pic>
      <p:sp>
        <p:nvSpPr>
          <p:cNvPr id="234" name="Accolade ouvrante 233">
            <a:extLst>
              <a:ext uri="{FF2B5EF4-FFF2-40B4-BE49-F238E27FC236}">
                <a16:creationId xmlns:a16="http://schemas.microsoft.com/office/drawing/2014/main" id="{A8A8CC86-2FA9-2AAA-EE68-C7E21B002F8D}"/>
              </a:ext>
            </a:extLst>
          </p:cNvPr>
          <p:cNvSpPr/>
          <p:nvPr/>
        </p:nvSpPr>
        <p:spPr>
          <a:xfrm rot="16200000">
            <a:off x="2097818" y="2222491"/>
            <a:ext cx="296669" cy="279602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" name="Image 23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525E29C-AE79-EE53-3F19-C3B711E0F8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6000382" y="953032"/>
            <a:ext cx="951524" cy="620897"/>
          </a:xfrm>
          <a:prstGeom prst="rect">
            <a:avLst/>
          </a:prstGeom>
        </p:spPr>
      </p:pic>
      <p:pic>
        <p:nvPicPr>
          <p:cNvPr id="236" name="Image 235">
            <a:extLst>
              <a:ext uri="{FF2B5EF4-FFF2-40B4-BE49-F238E27FC236}">
                <a16:creationId xmlns:a16="http://schemas.microsoft.com/office/drawing/2014/main" id="{00D0BE58-3C26-9416-0538-A34F51CD58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7019" y="1729600"/>
            <a:ext cx="818368" cy="491020"/>
          </a:xfrm>
          <a:prstGeom prst="rect">
            <a:avLst/>
          </a:prstGeom>
        </p:spPr>
      </p:pic>
      <p:pic>
        <p:nvPicPr>
          <p:cNvPr id="237" name="Image 236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90307032-F6FA-FF26-E00F-938A62E5F6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47" y="2306718"/>
            <a:ext cx="749500" cy="606787"/>
          </a:xfrm>
          <a:prstGeom prst="rect">
            <a:avLst/>
          </a:prstGeom>
        </p:spPr>
      </p:pic>
      <p:sp>
        <p:nvSpPr>
          <p:cNvPr id="238" name="Accolade ouvrante 237">
            <a:extLst>
              <a:ext uri="{FF2B5EF4-FFF2-40B4-BE49-F238E27FC236}">
                <a16:creationId xmlns:a16="http://schemas.microsoft.com/office/drawing/2014/main" id="{32B6C1C2-BF4C-9A1E-2198-68DC86474597}"/>
              </a:ext>
            </a:extLst>
          </p:cNvPr>
          <p:cNvSpPr/>
          <p:nvPr/>
        </p:nvSpPr>
        <p:spPr>
          <a:xfrm>
            <a:off x="5652722" y="1167770"/>
            <a:ext cx="179125" cy="15769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Ellipse 238">
            <a:extLst>
              <a:ext uri="{FF2B5EF4-FFF2-40B4-BE49-F238E27FC236}">
                <a16:creationId xmlns:a16="http://schemas.microsoft.com/office/drawing/2014/main" id="{1DE91092-48EA-B56C-EE7E-8600D486C926}"/>
              </a:ext>
            </a:extLst>
          </p:cNvPr>
          <p:cNvSpPr/>
          <p:nvPr/>
        </p:nvSpPr>
        <p:spPr>
          <a:xfrm>
            <a:off x="3265425" y="930852"/>
            <a:ext cx="572407" cy="523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Ellipse 239">
            <a:extLst>
              <a:ext uri="{FF2B5EF4-FFF2-40B4-BE49-F238E27FC236}">
                <a16:creationId xmlns:a16="http://schemas.microsoft.com/office/drawing/2014/main" id="{2D962A6F-258A-5EEF-BC29-0AC6BFA5264F}"/>
              </a:ext>
            </a:extLst>
          </p:cNvPr>
          <p:cNvSpPr/>
          <p:nvPr/>
        </p:nvSpPr>
        <p:spPr>
          <a:xfrm>
            <a:off x="2935294" y="2149971"/>
            <a:ext cx="572407" cy="523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Accolade ouvrante 240">
            <a:extLst>
              <a:ext uri="{FF2B5EF4-FFF2-40B4-BE49-F238E27FC236}">
                <a16:creationId xmlns:a16="http://schemas.microsoft.com/office/drawing/2014/main" id="{7880C3B5-1C11-CF07-557C-654CF63DD6CB}"/>
              </a:ext>
            </a:extLst>
          </p:cNvPr>
          <p:cNvSpPr/>
          <p:nvPr/>
        </p:nvSpPr>
        <p:spPr>
          <a:xfrm>
            <a:off x="7227473" y="1182542"/>
            <a:ext cx="179125" cy="15769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2" name="Image 241">
            <a:extLst>
              <a:ext uri="{FF2B5EF4-FFF2-40B4-BE49-F238E27FC236}">
                <a16:creationId xmlns:a16="http://schemas.microsoft.com/office/drawing/2014/main" id="{4C2E7D89-BB90-4952-550A-669DBB2D4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6290" y="993846"/>
            <a:ext cx="749500" cy="566131"/>
          </a:xfrm>
          <a:prstGeom prst="rect">
            <a:avLst/>
          </a:prstGeom>
        </p:spPr>
      </p:pic>
      <p:pic>
        <p:nvPicPr>
          <p:cNvPr id="243" name="Image 242">
            <a:extLst>
              <a:ext uri="{FF2B5EF4-FFF2-40B4-BE49-F238E27FC236}">
                <a16:creationId xmlns:a16="http://schemas.microsoft.com/office/drawing/2014/main" id="{C0789A1F-901A-5B53-1C3A-274C86583C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84" y="1729600"/>
            <a:ext cx="818368" cy="491020"/>
          </a:xfrm>
          <a:prstGeom prst="rect">
            <a:avLst/>
          </a:prstGeom>
        </p:spPr>
      </p:pic>
      <p:pic>
        <p:nvPicPr>
          <p:cNvPr id="244" name="Image 243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D8256D3-19F9-51C1-61D9-7B89A6511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67" y="2306718"/>
            <a:ext cx="749500" cy="606787"/>
          </a:xfrm>
          <a:prstGeom prst="rect">
            <a:avLst/>
          </a:prstGeom>
        </p:spPr>
      </p:pic>
      <p:sp>
        <p:nvSpPr>
          <p:cNvPr id="245" name="Accolade ouvrante 244">
            <a:extLst>
              <a:ext uri="{FF2B5EF4-FFF2-40B4-BE49-F238E27FC236}">
                <a16:creationId xmlns:a16="http://schemas.microsoft.com/office/drawing/2014/main" id="{058C5B7C-2647-3ABB-B952-8562401DC898}"/>
              </a:ext>
            </a:extLst>
          </p:cNvPr>
          <p:cNvSpPr/>
          <p:nvPr/>
        </p:nvSpPr>
        <p:spPr>
          <a:xfrm>
            <a:off x="8726073" y="1182542"/>
            <a:ext cx="179125" cy="15769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Ellipse 245">
            <a:extLst>
              <a:ext uri="{FF2B5EF4-FFF2-40B4-BE49-F238E27FC236}">
                <a16:creationId xmlns:a16="http://schemas.microsoft.com/office/drawing/2014/main" id="{32F39619-2BDF-08AD-2C47-990CB7F4E536}"/>
              </a:ext>
            </a:extLst>
          </p:cNvPr>
          <p:cNvSpPr/>
          <p:nvPr/>
        </p:nvSpPr>
        <p:spPr>
          <a:xfrm>
            <a:off x="1322393" y="2631960"/>
            <a:ext cx="572407" cy="523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7" name="Image 246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1740F91-64CA-3A2D-335E-EC791C8D16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55" y="1259288"/>
            <a:ext cx="875082" cy="562708"/>
          </a:xfrm>
          <a:prstGeom prst="rect">
            <a:avLst/>
          </a:prstGeom>
        </p:spPr>
      </p:pic>
      <p:pic>
        <p:nvPicPr>
          <p:cNvPr id="248" name="Image 247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3B68201-B2A5-C24D-EF14-F57A8F7A8A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55" y="2033034"/>
            <a:ext cx="875082" cy="562708"/>
          </a:xfrm>
          <a:prstGeom prst="rect">
            <a:avLst/>
          </a:prstGeom>
        </p:spPr>
      </p:pic>
      <p:cxnSp>
        <p:nvCxnSpPr>
          <p:cNvPr id="249" name="Connecteur droit 248">
            <a:extLst>
              <a:ext uri="{FF2B5EF4-FFF2-40B4-BE49-F238E27FC236}">
                <a16:creationId xmlns:a16="http://schemas.microsoft.com/office/drawing/2014/main" id="{CF47321F-ECA2-0A2D-ECA3-7168564B7A09}"/>
              </a:ext>
            </a:extLst>
          </p:cNvPr>
          <p:cNvCxnSpPr>
            <a:cxnSpLocks/>
          </p:cNvCxnSpPr>
          <p:nvPr/>
        </p:nvCxnSpPr>
        <p:spPr>
          <a:xfrm flipV="1">
            <a:off x="6894730" y="4716538"/>
            <a:ext cx="0" cy="1409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e 249">
            <a:extLst>
              <a:ext uri="{FF2B5EF4-FFF2-40B4-BE49-F238E27FC236}">
                <a16:creationId xmlns:a16="http://schemas.microsoft.com/office/drawing/2014/main" id="{7F069A68-0FFD-99A2-27B1-24DC84C28616}"/>
              </a:ext>
            </a:extLst>
          </p:cNvPr>
          <p:cNvGrpSpPr/>
          <p:nvPr/>
        </p:nvGrpSpPr>
        <p:grpSpPr>
          <a:xfrm>
            <a:off x="6876052" y="4231950"/>
            <a:ext cx="680304" cy="498224"/>
            <a:chOff x="6643048" y="4130350"/>
            <a:chExt cx="680304" cy="498224"/>
          </a:xfrm>
        </p:grpSpPr>
        <p:cxnSp>
          <p:nvCxnSpPr>
            <p:cNvPr id="251" name="Connecteur droit 250">
              <a:extLst>
                <a:ext uri="{FF2B5EF4-FFF2-40B4-BE49-F238E27FC236}">
                  <a16:creationId xmlns:a16="http://schemas.microsoft.com/office/drawing/2014/main" id="{40E98213-2374-3144-2DBB-0BB74363C661}"/>
                </a:ext>
              </a:extLst>
            </p:cNvPr>
            <p:cNvCxnSpPr>
              <a:cxnSpLocks/>
            </p:cNvCxnSpPr>
            <p:nvPr/>
          </p:nvCxnSpPr>
          <p:spPr>
            <a:xfrm>
              <a:off x="6643048" y="4624326"/>
              <a:ext cx="680304" cy="4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cteur droit 251">
              <a:extLst>
                <a:ext uri="{FF2B5EF4-FFF2-40B4-BE49-F238E27FC236}">
                  <a16:creationId xmlns:a16="http://schemas.microsoft.com/office/drawing/2014/main" id="{D433C875-0035-A474-F73E-6AD01E9C7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3305" y="4130350"/>
              <a:ext cx="0" cy="4982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3" name="Groupe 252">
            <a:extLst>
              <a:ext uri="{FF2B5EF4-FFF2-40B4-BE49-F238E27FC236}">
                <a16:creationId xmlns:a16="http://schemas.microsoft.com/office/drawing/2014/main" id="{742F4A4C-5734-508B-D76D-DE97C00012C8}"/>
              </a:ext>
            </a:extLst>
          </p:cNvPr>
          <p:cNvGrpSpPr/>
          <p:nvPr/>
        </p:nvGrpSpPr>
        <p:grpSpPr>
          <a:xfrm>
            <a:off x="7529960" y="3824516"/>
            <a:ext cx="691490" cy="443957"/>
            <a:chOff x="7296956" y="3722916"/>
            <a:chExt cx="691490" cy="443957"/>
          </a:xfrm>
        </p:grpSpPr>
        <p:cxnSp>
          <p:nvCxnSpPr>
            <p:cNvPr id="254" name="Connecteur droit 253">
              <a:extLst>
                <a:ext uri="{FF2B5EF4-FFF2-40B4-BE49-F238E27FC236}">
                  <a16:creationId xmlns:a16="http://schemas.microsoft.com/office/drawing/2014/main" id="{99D2C0AF-B103-2F2E-EBB0-3DD2CB3EC49E}"/>
                </a:ext>
              </a:extLst>
            </p:cNvPr>
            <p:cNvCxnSpPr>
              <a:cxnSpLocks/>
            </p:cNvCxnSpPr>
            <p:nvPr/>
          </p:nvCxnSpPr>
          <p:spPr>
            <a:xfrm>
              <a:off x="7296956" y="4147823"/>
              <a:ext cx="6914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cteur droit 254">
              <a:extLst>
                <a:ext uri="{FF2B5EF4-FFF2-40B4-BE49-F238E27FC236}">
                  <a16:creationId xmlns:a16="http://schemas.microsoft.com/office/drawing/2014/main" id="{145F846F-449A-AF36-683F-D77BC2332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446" y="3722916"/>
              <a:ext cx="0" cy="4439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e 255">
            <a:extLst>
              <a:ext uri="{FF2B5EF4-FFF2-40B4-BE49-F238E27FC236}">
                <a16:creationId xmlns:a16="http://schemas.microsoft.com/office/drawing/2014/main" id="{0AF86AA2-6FC9-9A0C-8BA4-2F3C67268E19}"/>
              </a:ext>
            </a:extLst>
          </p:cNvPr>
          <p:cNvGrpSpPr/>
          <p:nvPr/>
        </p:nvGrpSpPr>
        <p:grpSpPr>
          <a:xfrm>
            <a:off x="5588834" y="3222558"/>
            <a:ext cx="5227035" cy="3785042"/>
            <a:chOff x="5355830" y="3120958"/>
            <a:chExt cx="5227035" cy="3785042"/>
          </a:xfrm>
        </p:grpSpPr>
        <p:sp>
          <p:nvSpPr>
            <p:cNvPr id="257" name="ZoneTexte 256">
              <a:extLst>
                <a:ext uri="{FF2B5EF4-FFF2-40B4-BE49-F238E27FC236}">
                  <a16:creationId xmlns:a16="http://schemas.microsoft.com/office/drawing/2014/main" id="{F876E291-FF0F-A612-D182-919CBD961772}"/>
                </a:ext>
              </a:extLst>
            </p:cNvPr>
            <p:cNvSpPr txBox="1"/>
            <p:nvPr/>
          </p:nvSpPr>
          <p:spPr>
            <a:xfrm rot="16200000">
              <a:off x="4535332" y="4487736"/>
              <a:ext cx="24104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000" dirty="0">
                  <a:ea typeface="CMU Serif" panose="02000603000000000000" pitchFamily="2" charset="0"/>
                  <a:cs typeface="CMU Serif" panose="02000603000000000000" pitchFamily="2" charset="0"/>
                </a:rPr>
                <a:t>Espèces découvertes</a:t>
              </a:r>
            </a:p>
            <a:p>
              <a:endParaRPr lang="fr-BE" sz="2400" dirty="0"/>
            </a:p>
          </p:txBody>
        </p:sp>
        <p:grpSp>
          <p:nvGrpSpPr>
            <p:cNvPr id="258" name="Groupe 257">
              <a:extLst>
                <a:ext uri="{FF2B5EF4-FFF2-40B4-BE49-F238E27FC236}">
                  <a16:creationId xmlns:a16="http://schemas.microsoft.com/office/drawing/2014/main" id="{E4920E52-6D68-D12C-34A6-16F052664D03}"/>
                </a:ext>
              </a:extLst>
            </p:cNvPr>
            <p:cNvGrpSpPr/>
            <p:nvPr/>
          </p:nvGrpSpPr>
          <p:grpSpPr>
            <a:xfrm>
              <a:off x="5917116" y="3120958"/>
              <a:ext cx="4665749" cy="3785042"/>
              <a:chOff x="5917116" y="3120958"/>
              <a:chExt cx="4665749" cy="3785042"/>
            </a:xfrm>
          </p:grpSpPr>
          <p:grpSp>
            <p:nvGrpSpPr>
              <p:cNvPr id="259" name="Groupe 258">
                <a:extLst>
                  <a:ext uri="{FF2B5EF4-FFF2-40B4-BE49-F238E27FC236}">
                    <a16:creationId xmlns:a16="http://schemas.microsoft.com/office/drawing/2014/main" id="{AA897920-0FF9-B4B3-F1B6-7DFC5545E3C2}"/>
                  </a:ext>
                </a:extLst>
              </p:cNvPr>
              <p:cNvGrpSpPr/>
              <p:nvPr/>
            </p:nvGrpSpPr>
            <p:grpSpPr>
              <a:xfrm>
                <a:off x="5917116" y="3120958"/>
                <a:ext cx="3391271" cy="2903822"/>
                <a:chOff x="5477958" y="3204879"/>
                <a:chExt cx="3391271" cy="2903822"/>
              </a:xfrm>
            </p:grpSpPr>
            <p:cxnSp>
              <p:nvCxnSpPr>
                <p:cNvPr id="261" name="Connecteur droit avec flèche 260">
                  <a:extLst>
                    <a:ext uri="{FF2B5EF4-FFF2-40B4-BE49-F238E27FC236}">
                      <a16:creationId xmlns:a16="http://schemas.microsoft.com/office/drawing/2014/main" id="{2413D48D-DB97-A637-C595-2CAC39F027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09280" y="3204879"/>
                  <a:ext cx="0" cy="290382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Connecteur droit avec flèche 261">
                  <a:extLst>
                    <a:ext uri="{FF2B5EF4-FFF2-40B4-BE49-F238E27FC236}">
                      <a16:creationId xmlns:a16="http://schemas.microsoft.com/office/drawing/2014/main" id="{23429735-DC04-4D7B-24B5-1D8D79EF2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77958" y="6098742"/>
                  <a:ext cx="3391271" cy="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ZoneTexte 259">
                <a:extLst>
                  <a:ext uri="{FF2B5EF4-FFF2-40B4-BE49-F238E27FC236}">
                    <a16:creationId xmlns:a16="http://schemas.microsoft.com/office/drawing/2014/main" id="{BA83F2BE-493E-FEB1-C384-164270B8F3DB}"/>
                  </a:ext>
                </a:extLst>
              </p:cNvPr>
              <p:cNvSpPr txBox="1"/>
              <p:nvPr/>
            </p:nvSpPr>
            <p:spPr>
              <a:xfrm>
                <a:off x="6347501" y="6136559"/>
                <a:ext cx="423536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sz="2000" dirty="0">
                    <a:ea typeface="CMU Serif" panose="02000603000000000000" pitchFamily="2" charset="0"/>
                    <a:cs typeface="CMU Serif" panose="02000603000000000000" pitchFamily="2" charset="0"/>
                  </a:rPr>
                  <a:t>Nombres d’échantillons</a:t>
                </a:r>
              </a:p>
              <a:p>
                <a:endParaRPr lang="fr-BE" sz="2400" dirty="0"/>
              </a:p>
            </p:txBody>
          </p:sp>
        </p:grpSp>
      </p:grpSp>
      <p:grpSp>
        <p:nvGrpSpPr>
          <p:cNvPr id="263" name="Groupe 262">
            <a:extLst>
              <a:ext uri="{FF2B5EF4-FFF2-40B4-BE49-F238E27FC236}">
                <a16:creationId xmlns:a16="http://schemas.microsoft.com/office/drawing/2014/main" id="{703F73AE-1647-A386-8BB0-6E9EEF222EE7}"/>
              </a:ext>
            </a:extLst>
          </p:cNvPr>
          <p:cNvGrpSpPr/>
          <p:nvPr/>
        </p:nvGrpSpPr>
        <p:grpSpPr>
          <a:xfrm>
            <a:off x="10372439" y="1156633"/>
            <a:ext cx="1032683" cy="1602897"/>
            <a:chOff x="10139435" y="1055033"/>
            <a:chExt cx="1032683" cy="1602897"/>
          </a:xfrm>
        </p:grpSpPr>
        <p:sp>
          <p:nvSpPr>
            <p:cNvPr id="264" name="Accolade ouvrante 263">
              <a:extLst>
                <a:ext uri="{FF2B5EF4-FFF2-40B4-BE49-F238E27FC236}">
                  <a16:creationId xmlns:a16="http://schemas.microsoft.com/office/drawing/2014/main" id="{79445C1B-A8AD-77D5-4817-55449B81A4BB}"/>
                </a:ext>
              </a:extLst>
            </p:cNvPr>
            <p:cNvSpPr/>
            <p:nvPr/>
          </p:nvSpPr>
          <p:spPr>
            <a:xfrm>
              <a:off x="10139435" y="1074556"/>
              <a:ext cx="179125" cy="157698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Accolade ouvrante 264">
              <a:extLst>
                <a:ext uri="{FF2B5EF4-FFF2-40B4-BE49-F238E27FC236}">
                  <a16:creationId xmlns:a16="http://schemas.microsoft.com/office/drawing/2014/main" id="{B1811849-D227-5139-FA44-1CE936213F5C}"/>
                </a:ext>
              </a:extLst>
            </p:cNvPr>
            <p:cNvSpPr/>
            <p:nvPr/>
          </p:nvSpPr>
          <p:spPr>
            <a:xfrm>
              <a:off x="10582865" y="1080942"/>
              <a:ext cx="179125" cy="157698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Accolade ouvrante 265">
              <a:extLst>
                <a:ext uri="{FF2B5EF4-FFF2-40B4-BE49-F238E27FC236}">
                  <a16:creationId xmlns:a16="http://schemas.microsoft.com/office/drawing/2014/main" id="{EAB584D3-7CAD-7182-4538-16416997C87C}"/>
                </a:ext>
              </a:extLst>
            </p:cNvPr>
            <p:cNvSpPr/>
            <p:nvPr/>
          </p:nvSpPr>
          <p:spPr>
            <a:xfrm>
              <a:off x="10992993" y="1055033"/>
              <a:ext cx="179125" cy="157698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67" name="Picture 4" descr="SDR-IV Help">
            <a:extLst>
              <a:ext uri="{FF2B5EF4-FFF2-40B4-BE49-F238E27FC236}">
                <a16:creationId xmlns:a16="http://schemas.microsoft.com/office/drawing/2014/main" id="{000CE11A-E7C5-48F1-1CD5-84365E105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1350" r="4124" b="16573"/>
          <a:stretch/>
        </p:blipFill>
        <p:spPr bwMode="auto">
          <a:xfrm>
            <a:off x="6234467" y="3747955"/>
            <a:ext cx="3026418" cy="23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8" name="Connecteur droit 267">
            <a:extLst>
              <a:ext uri="{FF2B5EF4-FFF2-40B4-BE49-F238E27FC236}">
                <a16:creationId xmlns:a16="http://schemas.microsoft.com/office/drawing/2014/main" id="{F61829C2-FE4A-EC9F-3A7C-7CE7A970B928}"/>
              </a:ext>
            </a:extLst>
          </p:cNvPr>
          <p:cNvCxnSpPr>
            <a:cxnSpLocks/>
          </p:cNvCxnSpPr>
          <p:nvPr/>
        </p:nvCxnSpPr>
        <p:spPr>
          <a:xfrm>
            <a:off x="6234467" y="3530600"/>
            <a:ext cx="3621508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ZoneTexte 268">
            <a:extLst>
              <a:ext uri="{FF2B5EF4-FFF2-40B4-BE49-F238E27FC236}">
                <a16:creationId xmlns:a16="http://schemas.microsoft.com/office/drawing/2014/main" id="{E8FB30B8-4C9E-C3F6-3481-2982B1CE8962}"/>
              </a:ext>
            </a:extLst>
          </p:cNvPr>
          <p:cNvSpPr txBox="1"/>
          <p:nvPr/>
        </p:nvSpPr>
        <p:spPr>
          <a:xfrm>
            <a:off x="964909" y="5373945"/>
            <a:ext cx="425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ea typeface="CMU Serif" panose="02000603000000000000" pitchFamily="2" charset="0"/>
                <a:cs typeface="CMU Serif" panose="02000603000000000000" pitchFamily="2" charset="0"/>
              </a:rPr>
              <a:t>Courbe d’accumulation</a:t>
            </a:r>
            <a:endParaRPr lang="fr-BE" sz="2000" b="1" dirty="0"/>
          </a:p>
        </p:txBody>
      </p:sp>
      <p:cxnSp>
        <p:nvCxnSpPr>
          <p:cNvPr id="270" name="Connecteur droit avec flèche 269">
            <a:extLst>
              <a:ext uri="{FF2B5EF4-FFF2-40B4-BE49-F238E27FC236}">
                <a16:creationId xmlns:a16="http://schemas.microsoft.com/office/drawing/2014/main" id="{E7ED2FEF-39C7-91AC-BBAD-4C9777CF59DA}"/>
              </a:ext>
            </a:extLst>
          </p:cNvPr>
          <p:cNvCxnSpPr/>
          <p:nvPr/>
        </p:nvCxnSpPr>
        <p:spPr>
          <a:xfrm>
            <a:off x="4470467" y="5617801"/>
            <a:ext cx="3897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ZoneTexte 270">
            <a:extLst>
              <a:ext uri="{FF2B5EF4-FFF2-40B4-BE49-F238E27FC236}">
                <a16:creationId xmlns:a16="http://schemas.microsoft.com/office/drawing/2014/main" id="{13ED37B9-4988-C78C-6975-D99BE7AF5DCB}"/>
              </a:ext>
            </a:extLst>
          </p:cNvPr>
          <p:cNvSpPr txBox="1"/>
          <p:nvPr/>
        </p:nvSpPr>
        <p:spPr>
          <a:xfrm>
            <a:off x="6212765" y="2857752"/>
            <a:ext cx="7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ea typeface="CMU Serif" panose="02000603000000000000" pitchFamily="2" charset="0"/>
                <a:cs typeface="CMU Serif" panose="02000603000000000000" pitchFamily="2" charset="0"/>
              </a:rPr>
              <a:t>Site 1</a:t>
            </a:r>
            <a:endParaRPr lang="fr-BE" sz="1600" dirty="0"/>
          </a:p>
        </p:txBody>
      </p:sp>
      <p:sp>
        <p:nvSpPr>
          <p:cNvPr id="272" name="ZoneTexte 271">
            <a:extLst>
              <a:ext uri="{FF2B5EF4-FFF2-40B4-BE49-F238E27FC236}">
                <a16:creationId xmlns:a16="http://schemas.microsoft.com/office/drawing/2014/main" id="{3A3C5BD4-1753-BA1C-DF08-3B5F7C2BEA7A}"/>
              </a:ext>
            </a:extLst>
          </p:cNvPr>
          <p:cNvSpPr txBox="1"/>
          <p:nvPr/>
        </p:nvSpPr>
        <p:spPr>
          <a:xfrm>
            <a:off x="7747676" y="2869432"/>
            <a:ext cx="7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ea typeface="CMU Serif" panose="02000603000000000000" pitchFamily="2" charset="0"/>
                <a:cs typeface="CMU Serif" panose="02000603000000000000" pitchFamily="2" charset="0"/>
              </a:rPr>
              <a:t>Site 2</a:t>
            </a:r>
            <a:endParaRPr lang="fr-BE" sz="1600" dirty="0"/>
          </a:p>
        </p:txBody>
      </p:sp>
      <p:sp>
        <p:nvSpPr>
          <p:cNvPr id="273" name="ZoneTexte 272">
            <a:extLst>
              <a:ext uri="{FF2B5EF4-FFF2-40B4-BE49-F238E27FC236}">
                <a16:creationId xmlns:a16="http://schemas.microsoft.com/office/drawing/2014/main" id="{5D6C3CE9-F2F0-C342-CE5C-D127571DA31F}"/>
              </a:ext>
            </a:extLst>
          </p:cNvPr>
          <p:cNvSpPr txBox="1"/>
          <p:nvPr/>
        </p:nvSpPr>
        <p:spPr>
          <a:xfrm>
            <a:off x="9260885" y="2884354"/>
            <a:ext cx="7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ea typeface="CMU Serif" panose="02000603000000000000" pitchFamily="2" charset="0"/>
                <a:cs typeface="CMU Serif" panose="02000603000000000000" pitchFamily="2" charset="0"/>
              </a:rPr>
              <a:t>Site 3</a:t>
            </a:r>
            <a:endParaRPr lang="fr-BE" sz="1600" dirty="0"/>
          </a:p>
        </p:txBody>
      </p:sp>
      <p:sp>
        <p:nvSpPr>
          <p:cNvPr id="274" name="ZoneTexte 273">
            <a:extLst>
              <a:ext uri="{FF2B5EF4-FFF2-40B4-BE49-F238E27FC236}">
                <a16:creationId xmlns:a16="http://schemas.microsoft.com/office/drawing/2014/main" id="{4D0342D7-0B7A-6956-BE51-26FC78B25817}"/>
              </a:ext>
            </a:extLst>
          </p:cNvPr>
          <p:cNvSpPr txBox="1"/>
          <p:nvPr/>
        </p:nvSpPr>
        <p:spPr>
          <a:xfrm>
            <a:off x="10994994" y="2922252"/>
            <a:ext cx="143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→ </a:t>
            </a:r>
            <a:r>
              <a:rPr lang="fr-BE" dirty="0">
                <a:ea typeface="CMU Serif" panose="02000603000000000000" pitchFamily="2" charset="0"/>
                <a:cs typeface="CMU Serif" panose="02000603000000000000" pitchFamily="2" charset="0"/>
              </a:rPr>
              <a:t>Site 37</a:t>
            </a:r>
            <a:endParaRPr lang="fr-BE" sz="16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2ACB5C-EBAE-D2F6-4B7C-EE81E94B73EB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Courbes d’accumulation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407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 animBg="1"/>
      <p:bldP spid="240" grpId="0" animBg="1"/>
      <p:bldP spid="241" grpId="0" animBg="1"/>
      <p:bldP spid="245" grpId="0" animBg="1"/>
      <p:bldP spid="246" grpId="0" animBg="1"/>
      <p:bldP spid="271" grpId="0"/>
      <p:bldP spid="272" grpId="0"/>
      <p:bldP spid="273" grpId="0"/>
      <p:bldP spid="2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8B61E162-BCC8-882D-1ACF-2EDFBE0C5A53}"/>
              </a:ext>
            </a:extLst>
          </p:cNvPr>
          <p:cNvSpPr/>
          <p:nvPr/>
        </p:nvSpPr>
        <p:spPr>
          <a:xfrm rot="5400000">
            <a:off x="1762458" y="867039"/>
            <a:ext cx="108413" cy="176628"/>
          </a:xfrm>
          <a:prstGeom prst="triangle">
            <a:avLst>
              <a:gd name="adj" fmla="val 512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408A2CC-EB8C-DAD0-802B-70FBA319657F}"/>
              </a:ext>
            </a:extLst>
          </p:cNvPr>
          <p:cNvSpPr txBox="1">
            <a:spLocks/>
          </p:cNvSpPr>
          <p:nvPr/>
        </p:nvSpPr>
        <p:spPr>
          <a:xfrm>
            <a:off x="1917037" y="673999"/>
            <a:ext cx="6260123" cy="562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>
                <a:solidFill>
                  <a:schemeClr val="bg1"/>
                </a:solidFill>
              </a:rPr>
              <a:t>Raréfaction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9108994-C666-95B9-4C5A-E9B9326B732A}"/>
              </a:ext>
            </a:extLst>
          </p:cNvPr>
          <p:cNvGrpSpPr/>
          <p:nvPr/>
        </p:nvGrpSpPr>
        <p:grpSpPr>
          <a:xfrm>
            <a:off x="227692" y="1463854"/>
            <a:ext cx="3668194" cy="2277322"/>
            <a:chOff x="573989" y="1288927"/>
            <a:chExt cx="3668194" cy="2277322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F28367E-8EDA-3BB2-D9DE-039C3D778901}"/>
                </a:ext>
              </a:extLst>
            </p:cNvPr>
            <p:cNvGrpSpPr/>
            <p:nvPr/>
          </p:nvGrpSpPr>
          <p:grpSpPr>
            <a:xfrm>
              <a:off x="2412527" y="1288927"/>
              <a:ext cx="1804378" cy="1071841"/>
              <a:chOff x="-30005" y="3047487"/>
              <a:chExt cx="6277894" cy="3729211"/>
            </a:xfrm>
          </p:grpSpPr>
          <p:pic>
            <p:nvPicPr>
              <p:cNvPr id="71" name="Image 7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AA1BDEA-A168-C60F-A51C-403BDA2813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72" name="Image 71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769D3AFB-AC12-BCF3-D845-D71A25B44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73" name="Image 7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33354A2-EAA2-F7E5-F3FA-9C072935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D459C624-E42A-531D-8E72-074B2C68E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092C8B29-411A-09AB-CC25-0E3E3CFC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76" name="Image 75">
                <a:extLst>
                  <a:ext uri="{FF2B5EF4-FFF2-40B4-BE49-F238E27FC236}">
                    <a16:creationId xmlns:a16="http://schemas.microsoft.com/office/drawing/2014/main" id="{4DD98924-073D-0003-D6DC-DA8ECC569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77" name="Image 76">
                <a:extLst>
                  <a:ext uri="{FF2B5EF4-FFF2-40B4-BE49-F238E27FC236}">
                    <a16:creationId xmlns:a16="http://schemas.microsoft.com/office/drawing/2014/main" id="{12107885-09B8-5600-7FD2-FF8D9B089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78" name="Image 7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C4CAC71-9D02-E6B3-36E6-585F9DE46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79" name="Image 7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A09E3E8-C0D2-487B-DC1E-CF629C4B3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80" name="Image 7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2889476-3412-F1F9-CE49-020B6EABE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1" name="Image 8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B379FF5-3DF0-9B3A-9764-8E6690FF4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2" name="Image 8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33ECBF6-6EED-5E3F-F9B3-9D24EED71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3" name="Image 8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99EF379-E5F6-A9B9-AAE4-3176E7173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4" name="Image 8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112B400-5EC9-82B8-2AB2-FB6F6C6AB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5" name="Image 8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425A4E9-F52B-8913-BEC9-B19C220E8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6" name="Image 8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D2C3536-883F-7E33-E2BF-330A03353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7" name="Image 8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A39561B-65D1-BB95-9B5D-247A82E07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D06010D5-D04E-4E34-837E-320D79F8F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89" name="Image 88">
                <a:extLst>
                  <a:ext uri="{FF2B5EF4-FFF2-40B4-BE49-F238E27FC236}">
                    <a16:creationId xmlns:a16="http://schemas.microsoft.com/office/drawing/2014/main" id="{A94782AA-7A35-E8B9-1EE7-DD7D263C1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90" name="Image 8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03EF8AF-25C3-387E-B392-111EC0586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ADECD46-1E9F-D0D2-ECC5-C6337EE3A7DB}"/>
                </a:ext>
              </a:extLst>
            </p:cNvPr>
            <p:cNvGrpSpPr/>
            <p:nvPr/>
          </p:nvGrpSpPr>
          <p:grpSpPr>
            <a:xfrm>
              <a:off x="576373" y="1299683"/>
              <a:ext cx="1804378" cy="1071841"/>
              <a:chOff x="-30005" y="3047487"/>
              <a:chExt cx="6277894" cy="3729211"/>
            </a:xfrm>
          </p:grpSpPr>
          <p:pic>
            <p:nvPicPr>
              <p:cNvPr id="51" name="Image 5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66D4E34-3413-7A0C-905F-8BF33C00F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52" name="Image 51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ABD083AF-CDAE-C915-2A8E-76D912236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53" name="Image 5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53AB31B-DE40-D1E1-683E-6FE01424C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7748BC8A-851F-A6B8-ADED-F10F80675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96C84D14-5F56-8E90-2953-24C8C4E46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7E4F98A2-1424-DB61-4166-FFB4EEBA4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B5537E27-E293-D5A7-38C7-6313F1395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58" name="Image 5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F1D434F-3654-3AC8-FFD6-0E9304A8C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59" name="Image 5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518B6C6-B65D-E8D1-8EBE-38BC0457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60" name="Image 5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0EA8C05-1464-99AD-194E-C1AB3FD26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1" name="Image 6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4B341AE-CAAB-6E6B-5A61-37B33F36D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2" name="Image 6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A320D08-57AB-7B5D-D2D4-3F923B357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3" name="Image 6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404059D-3C1A-6BB8-AB05-C0EC1EF6D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4" name="Image 6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7D9360C-455F-942D-6012-608945F16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5" name="Image 6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1C025EB-C8D6-9852-903D-04253D6C4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6" name="Image 6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0E4C21AB-7AC9-3979-DFBD-31B47842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7" name="Image 6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B842F04-9E2F-3DE1-2E90-7AA8FFAA8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897F3410-99CB-EFE8-7CDF-9D6A354DA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33290990-1C6A-46BD-682F-AA643564E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70" name="Image 6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AB9E289-4738-E2F1-6D98-8A0B385FB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43AAE8DA-AEC6-C69E-0A03-21721E69FA71}"/>
                </a:ext>
              </a:extLst>
            </p:cNvPr>
            <p:cNvGrpSpPr/>
            <p:nvPr/>
          </p:nvGrpSpPr>
          <p:grpSpPr>
            <a:xfrm>
              <a:off x="573989" y="2457438"/>
              <a:ext cx="1804378" cy="1071841"/>
              <a:chOff x="-30005" y="3047487"/>
              <a:chExt cx="6277894" cy="3729211"/>
            </a:xfrm>
          </p:grpSpPr>
          <p:pic>
            <p:nvPicPr>
              <p:cNvPr id="31" name="Image 3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FA9224E-B985-9973-4DF4-8814300A8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32" name="Image 31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9F5F727E-3C09-F493-EB41-0DC00FB9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33" name="Image 3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C37D6F2-870F-92D1-AC1B-3B08DF1A5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598E5DE7-A6E9-401C-E44B-1D6DA053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B02B495E-88C8-4119-CC00-15FA5805A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0CA40655-E49A-E572-C79F-A736E6938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6126E3A4-AE30-9F29-034E-BB506CCDD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38" name="Image 3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231887A-3B8F-A1E4-1CF5-8F25996E0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39" name="Image 3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F2405D93-B116-8774-5EC3-AFC371AFD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40" name="Image 3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5BEC93C-3319-42A2-A78B-EA2ADC7AF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1" name="Image 4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048E7542-C9A0-F51B-DCAF-854395732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2" name="Image 4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C08BD4F-B51B-FE0B-FA39-8F96F732F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3" name="Image 4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8243613-0984-F34C-C288-F4B7EDACA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4" name="Image 4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6B2F3FC-20A0-643A-BF6F-378568C37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5" name="Image 4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1362501-775F-5810-6FF0-EE1C629B4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6" name="Image 4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39C1B2F-FA3A-8CEF-7A93-A790F43E1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7" name="Image 4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DC63889-55D9-08E3-8470-138B76AF4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48" name="Image 47">
                <a:extLst>
                  <a:ext uri="{FF2B5EF4-FFF2-40B4-BE49-F238E27FC236}">
                    <a16:creationId xmlns:a16="http://schemas.microsoft.com/office/drawing/2014/main" id="{A2E3F8F9-7657-66BC-CC27-E6F128B85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754CA57B-C689-5D26-0692-6E8B61BE8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50" name="Image 4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A77CDE9-4177-56BF-8027-277DBABF9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B6972C3-72E1-BB64-2557-627BD3919C48}"/>
                </a:ext>
              </a:extLst>
            </p:cNvPr>
            <p:cNvGrpSpPr/>
            <p:nvPr/>
          </p:nvGrpSpPr>
          <p:grpSpPr>
            <a:xfrm>
              <a:off x="2437805" y="2494408"/>
              <a:ext cx="1804378" cy="1071841"/>
              <a:chOff x="-30005" y="3047487"/>
              <a:chExt cx="6277894" cy="3729211"/>
            </a:xfrm>
          </p:grpSpPr>
          <p:pic>
            <p:nvPicPr>
              <p:cNvPr id="10" name="Image 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832F8E8A-F361-A130-7D8D-AA73464DC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541" y="59909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1" name="Image 10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D9FFE3B1-A337-1F8E-5E0A-87233C184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312" y="4861228"/>
                <a:ext cx="906653" cy="471268"/>
              </a:xfrm>
              <a:prstGeom prst="rect">
                <a:avLst/>
              </a:prstGeom>
            </p:spPr>
          </p:pic>
          <p:pic>
            <p:nvPicPr>
              <p:cNvPr id="12" name="Image 1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EC04E32-F5F9-5EFA-9D65-627FAD4B5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89423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618EDAB5-D075-DC71-BFBF-63DFB5699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8126" y="557324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A0B2D100-D80D-6DAE-66B0-790A4445E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46214" y="3439018"/>
                <a:ext cx="749500" cy="566131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AB801372-048C-289D-6D26-D0F19F413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1752" y="4136487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A3154571-9CAB-6A41-09E8-AC449D180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09607" y="3177740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18" name="Image 1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048A32C-13CC-5BF9-68DB-FAC5ABDC7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883" y="3979094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9" name="Image 1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F5B20AF8-2FE5-3246-5DE8-E462DF9B5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674" y="4019243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20" name="Image 1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FF3F14A-F8E9-5F7C-81EC-6C6D8B89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009626" y="3128569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1" name="Image 2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769AD27-31A9-7786-2EB8-BF6CAB88A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296365" y="312467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2" name="Image 2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81B636E-F941-C423-A612-896DA662B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-30005" y="392213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3" name="Image 2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F025908-650E-781D-7A6E-9DC0EE43A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4891257" y="61558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4" name="Image 2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7AAE6CD-B2BE-ADAF-A05E-E1CC0EB4F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03" y="605541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5" name="Image 2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16786255-A1B4-006D-2109-218B43592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003757" y="482142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6" name="Image 2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E273A4D-92DC-9009-9656-B2DC0EC2A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109018" y="3047487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7" name="Image 2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E3C5DF4-4A96-01F5-A831-D3010BD72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356869" y="481202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DC65085F-1204-ED74-5D53-BED76CBAB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714" y="4963169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164A02A4-CF5D-E241-B4F2-CA843C017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3269" y="4188575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30" name="Image 2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BF8FF85-4F86-5A24-5B17-B0D15C38C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760" y="5148066"/>
                <a:ext cx="875082" cy="562708"/>
              </a:xfrm>
              <a:prstGeom prst="rect">
                <a:avLst/>
              </a:prstGeom>
            </p:spPr>
          </p:pic>
        </p:grp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2E06EC1C-9271-2CB2-64EF-B1869ED0AC93}"/>
              </a:ext>
            </a:extLst>
          </p:cNvPr>
          <p:cNvGrpSpPr/>
          <p:nvPr/>
        </p:nvGrpSpPr>
        <p:grpSpPr>
          <a:xfrm>
            <a:off x="4100335" y="2033312"/>
            <a:ext cx="1079830" cy="968572"/>
            <a:chOff x="157481" y="1813809"/>
            <a:chExt cx="2675660" cy="2399980"/>
          </a:xfrm>
        </p:grpSpPr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FDFCF724-C3C5-1540-C14C-70C56C81C368}"/>
                </a:ext>
              </a:extLst>
            </p:cNvPr>
            <p:cNvGrpSpPr/>
            <p:nvPr/>
          </p:nvGrpSpPr>
          <p:grpSpPr>
            <a:xfrm>
              <a:off x="157481" y="1813809"/>
              <a:ext cx="2675660" cy="2399980"/>
              <a:chOff x="1032740" y="1812256"/>
              <a:chExt cx="2675660" cy="2399980"/>
            </a:xfrm>
          </p:grpSpPr>
          <p:sp>
            <p:nvSpPr>
              <p:cNvPr id="94" name="Organigramme : Délai 93">
                <a:extLst>
                  <a:ext uri="{FF2B5EF4-FFF2-40B4-BE49-F238E27FC236}">
                    <a16:creationId xmlns:a16="http://schemas.microsoft.com/office/drawing/2014/main" id="{AF055BE0-CA4B-44A8-C3A4-84E21F379C4E}"/>
                  </a:ext>
                </a:extLst>
              </p:cNvPr>
              <p:cNvSpPr/>
              <p:nvPr/>
            </p:nvSpPr>
            <p:spPr>
              <a:xfrm rot="10800000">
                <a:off x="1032740" y="1812256"/>
                <a:ext cx="2174630" cy="969044"/>
              </a:xfrm>
              <a:prstGeom prst="flowChartDelay">
                <a:avLst/>
              </a:prstGeom>
              <a:pattFill prst="openDmnd">
                <a:fgClr>
                  <a:schemeClr val="bg1">
                    <a:lumMod val="6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F43CA362-388B-E0D5-0018-D851531B88C4}"/>
                  </a:ext>
                </a:extLst>
              </p:cNvPr>
              <p:cNvSpPr/>
              <p:nvPr/>
            </p:nvSpPr>
            <p:spPr>
              <a:xfrm>
                <a:off x="2833141" y="1813809"/>
                <a:ext cx="875259" cy="1004341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6" name="Connecteur droit 95">
                <a:extLst>
                  <a:ext uri="{FF2B5EF4-FFF2-40B4-BE49-F238E27FC236}">
                    <a16:creationId xmlns:a16="http://schemas.microsoft.com/office/drawing/2014/main" id="{188D2D02-BFA6-E412-3DCF-953843776280}"/>
                  </a:ext>
                </a:extLst>
              </p:cNvPr>
              <p:cNvCxnSpPr>
                <a:cxnSpLocks/>
                <a:stCxn id="95" idx="3"/>
              </p:cNvCxnSpPr>
              <p:nvPr/>
            </p:nvCxnSpPr>
            <p:spPr>
              <a:xfrm flipH="1">
                <a:off x="1469038" y="2671068"/>
                <a:ext cx="1492282" cy="154116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8BEBDB33-47BA-0234-949F-2432F86F0B02}"/>
                </a:ext>
              </a:extLst>
            </p:cNvPr>
            <p:cNvSpPr/>
            <p:nvPr/>
          </p:nvSpPr>
          <p:spPr>
            <a:xfrm>
              <a:off x="2003993" y="1841585"/>
              <a:ext cx="764417" cy="941268"/>
            </a:xfrm>
            <a:prstGeom prst="ellipse">
              <a:avLst/>
            </a:prstGeom>
            <a:pattFill prst="openDmnd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7" name="Image 96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094BAC12-FF23-C532-444E-8B428C1D8D5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5806329" y="1481352"/>
            <a:ext cx="951524" cy="620897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71E831E1-43B0-7D52-E504-83047FF241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2966" y="2257920"/>
            <a:ext cx="818368" cy="491020"/>
          </a:xfrm>
          <a:prstGeom prst="rect">
            <a:avLst/>
          </a:prstGeom>
        </p:spPr>
      </p:pic>
      <p:pic>
        <p:nvPicPr>
          <p:cNvPr id="99" name="Image 98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3C5439FB-B495-77AE-26B5-A9BD4520D0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94" y="2835038"/>
            <a:ext cx="749500" cy="606787"/>
          </a:xfrm>
          <a:prstGeom prst="rect">
            <a:avLst/>
          </a:prstGeom>
        </p:spPr>
      </p:pic>
      <p:sp>
        <p:nvSpPr>
          <p:cNvPr id="100" name="Accolade ouvrante 99">
            <a:extLst>
              <a:ext uri="{FF2B5EF4-FFF2-40B4-BE49-F238E27FC236}">
                <a16:creationId xmlns:a16="http://schemas.microsoft.com/office/drawing/2014/main" id="{87E22BAA-9056-A50F-CF6F-E33D0C7F1415}"/>
              </a:ext>
            </a:extLst>
          </p:cNvPr>
          <p:cNvSpPr/>
          <p:nvPr/>
        </p:nvSpPr>
        <p:spPr>
          <a:xfrm>
            <a:off x="5458669" y="1696090"/>
            <a:ext cx="179125" cy="157698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CA24FC49-D198-3D24-7FDE-43CB968E06B1}"/>
              </a:ext>
            </a:extLst>
          </p:cNvPr>
          <p:cNvSpPr/>
          <p:nvPr/>
        </p:nvSpPr>
        <p:spPr>
          <a:xfrm>
            <a:off x="3071372" y="1459172"/>
            <a:ext cx="572407" cy="523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CC69914C-FCF4-0906-D57A-96E323633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1289" y="4244569"/>
            <a:ext cx="749500" cy="566131"/>
          </a:xfrm>
          <a:prstGeom prst="rect">
            <a:avLst/>
          </a:prstGeom>
        </p:spPr>
      </p:pic>
      <p:pic>
        <p:nvPicPr>
          <p:cNvPr id="103" name="Image 10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D26C8080-4F0E-9F38-F76D-31E6A09B6D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06" y="3429277"/>
            <a:ext cx="875082" cy="562708"/>
          </a:xfrm>
          <a:prstGeom prst="rect">
            <a:avLst/>
          </a:prstGeom>
        </p:spPr>
      </p:pic>
      <p:sp>
        <p:nvSpPr>
          <p:cNvPr id="104" name="Ellipse 103">
            <a:extLst>
              <a:ext uri="{FF2B5EF4-FFF2-40B4-BE49-F238E27FC236}">
                <a16:creationId xmlns:a16="http://schemas.microsoft.com/office/drawing/2014/main" id="{CB78E8B8-6C36-8412-F85E-6011A5A3C996}"/>
              </a:ext>
            </a:extLst>
          </p:cNvPr>
          <p:cNvSpPr/>
          <p:nvPr/>
        </p:nvSpPr>
        <p:spPr>
          <a:xfrm>
            <a:off x="2703871" y="1318859"/>
            <a:ext cx="1351674" cy="11973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Accolade ouvrante 104">
            <a:extLst>
              <a:ext uri="{FF2B5EF4-FFF2-40B4-BE49-F238E27FC236}">
                <a16:creationId xmlns:a16="http://schemas.microsoft.com/office/drawing/2014/main" id="{3EBD4130-6644-9628-349D-BC0F72185A6C}"/>
              </a:ext>
            </a:extLst>
          </p:cNvPr>
          <p:cNvSpPr/>
          <p:nvPr/>
        </p:nvSpPr>
        <p:spPr>
          <a:xfrm>
            <a:off x="5397546" y="1295416"/>
            <a:ext cx="277009" cy="330716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6" name="Image 105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4EC2698-E9E8-8FD4-C090-B40583522B0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5949384" y="1328097"/>
            <a:ext cx="951524" cy="620897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0507D7E4-D7C4-E6D4-AB12-D84715FB84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6021" y="2104665"/>
            <a:ext cx="818368" cy="491020"/>
          </a:xfrm>
          <a:prstGeom prst="rect">
            <a:avLst/>
          </a:prstGeom>
        </p:spPr>
      </p:pic>
      <p:pic>
        <p:nvPicPr>
          <p:cNvPr id="108" name="Image 107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02C61489-B315-A7FC-EF71-A168BA602C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49" y="2681783"/>
            <a:ext cx="749500" cy="606787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11179E6A-D9C7-D9B4-8045-97CA009A91DD}"/>
              </a:ext>
            </a:extLst>
          </p:cNvPr>
          <p:cNvSpPr txBox="1"/>
          <p:nvPr/>
        </p:nvSpPr>
        <p:spPr>
          <a:xfrm>
            <a:off x="1225533" y="3927636"/>
            <a:ext cx="185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ea typeface="CMU Serif" panose="02000603000000000000" pitchFamily="2" charset="0"/>
                <a:cs typeface="CMU Serif" panose="02000603000000000000" pitchFamily="2" charset="0"/>
              </a:rPr>
              <a:t>Couverture</a:t>
            </a:r>
          </a:p>
          <a:p>
            <a:endParaRPr lang="fr-BE" sz="2400" dirty="0"/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252FEBCD-B036-2A26-4BB6-E43ADE1AC597}"/>
              </a:ext>
            </a:extLst>
          </p:cNvPr>
          <p:cNvGrpSpPr/>
          <p:nvPr/>
        </p:nvGrpSpPr>
        <p:grpSpPr>
          <a:xfrm>
            <a:off x="7639760" y="1447597"/>
            <a:ext cx="5227035" cy="4338355"/>
            <a:chOff x="7600809" y="817677"/>
            <a:chExt cx="5227035" cy="4338355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7CDE15D7-49AA-505D-2139-A194ACA537D4}"/>
                </a:ext>
              </a:extLst>
            </p:cNvPr>
            <p:cNvGrpSpPr/>
            <p:nvPr/>
          </p:nvGrpSpPr>
          <p:grpSpPr>
            <a:xfrm>
              <a:off x="7600809" y="817677"/>
              <a:ext cx="5227035" cy="3785042"/>
              <a:chOff x="2990407" y="3339584"/>
              <a:chExt cx="5227035" cy="3785042"/>
            </a:xfrm>
          </p:grpSpPr>
          <p:pic>
            <p:nvPicPr>
              <p:cNvPr id="113" name="Picture 2" descr="Variation in the diversity and richness of parasitoid wasps based on  sampling effort [PeerJ]">
                <a:extLst>
                  <a:ext uri="{FF2B5EF4-FFF2-40B4-BE49-F238E27FC236}">
                    <a16:creationId xmlns:a16="http://schemas.microsoft.com/office/drawing/2014/main" id="{F0725DB5-28A7-D380-5B71-35F5593F8F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92" t="14744" r="3721" b="13733"/>
              <a:stretch/>
            </p:blipFill>
            <p:spPr bwMode="auto">
              <a:xfrm>
                <a:off x="3603757" y="3439763"/>
                <a:ext cx="3082858" cy="2818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20991463-5203-2625-36C1-117DB5945EA8}"/>
                  </a:ext>
                </a:extLst>
              </p:cNvPr>
              <p:cNvGrpSpPr/>
              <p:nvPr/>
            </p:nvGrpSpPr>
            <p:grpSpPr>
              <a:xfrm>
                <a:off x="2990407" y="3339584"/>
                <a:ext cx="5227035" cy="3785042"/>
                <a:chOff x="5355830" y="3120958"/>
                <a:chExt cx="5227035" cy="3785042"/>
              </a:xfrm>
            </p:grpSpPr>
            <p:sp>
              <p:nvSpPr>
                <p:cNvPr id="115" name="ZoneTexte 114">
                  <a:extLst>
                    <a:ext uri="{FF2B5EF4-FFF2-40B4-BE49-F238E27FC236}">
                      <a16:creationId xmlns:a16="http://schemas.microsoft.com/office/drawing/2014/main" id="{313DCD4D-0703-13AC-D3BC-3DA7CBF2D6A7}"/>
                    </a:ext>
                  </a:extLst>
                </p:cNvPr>
                <p:cNvSpPr txBox="1"/>
                <p:nvPr/>
              </p:nvSpPr>
              <p:spPr>
                <a:xfrm rot="16200000">
                  <a:off x="4535332" y="4487736"/>
                  <a:ext cx="241043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BE" sz="2000" dirty="0">
                      <a:ea typeface="CMU Serif" panose="02000603000000000000" pitchFamily="2" charset="0"/>
                      <a:cs typeface="CMU Serif" panose="02000603000000000000" pitchFamily="2" charset="0"/>
                    </a:rPr>
                    <a:t>Espèces découvertes</a:t>
                  </a:r>
                </a:p>
                <a:p>
                  <a:endParaRPr lang="fr-BE" sz="2400" dirty="0"/>
                </a:p>
              </p:txBody>
            </p:sp>
            <p:grpSp>
              <p:nvGrpSpPr>
                <p:cNvPr id="116" name="Groupe 115">
                  <a:extLst>
                    <a:ext uri="{FF2B5EF4-FFF2-40B4-BE49-F238E27FC236}">
                      <a16:creationId xmlns:a16="http://schemas.microsoft.com/office/drawing/2014/main" id="{DFBF61C1-239E-966D-0CBB-F72CBF3DE958}"/>
                    </a:ext>
                  </a:extLst>
                </p:cNvPr>
                <p:cNvGrpSpPr/>
                <p:nvPr/>
              </p:nvGrpSpPr>
              <p:grpSpPr>
                <a:xfrm>
                  <a:off x="5917116" y="3120958"/>
                  <a:ext cx="4665749" cy="3785042"/>
                  <a:chOff x="5917116" y="3120958"/>
                  <a:chExt cx="4665749" cy="3785042"/>
                </a:xfrm>
              </p:grpSpPr>
              <p:grpSp>
                <p:nvGrpSpPr>
                  <p:cNvPr id="117" name="Groupe 116">
                    <a:extLst>
                      <a:ext uri="{FF2B5EF4-FFF2-40B4-BE49-F238E27FC236}">
                        <a16:creationId xmlns:a16="http://schemas.microsoft.com/office/drawing/2014/main" id="{3DC01888-7CA5-9680-303E-ABE12CBF0E0D}"/>
                      </a:ext>
                    </a:extLst>
                  </p:cNvPr>
                  <p:cNvGrpSpPr/>
                  <p:nvPr/>
                </p:nvGrpSpPr>
                <p:grpSpPr>
                  <a:xfrm>
                    <a:off x="5917116" y="3120958"/>
                    <a:ext cx="3391271" cy="2903822"/>
                    <a:chOff x="5477958" y="3204879"/>
                    <a:chExt cx="3391271" cy="2903822"/>
                  </a:xfrm>
                </p:grpSpPr>
                <p:cxnSp>
                  <p:nvCxnSpPr>
                    <p:cNvPr id="119" name="Connecteur droit avec flèche 118">
                      <a:extLst>
                        <a:ext uri="{FF2B5EF4-FFF2-40B4-BE49-F238E27FC236}">
                          <a16:creationId xmlns:a16="http://schemas.microsoft.com/office/drawing/2014/main" id="{559CF1FC-E7C5-19D7-B6E6-C59185599E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509280" y="3204879"/>
                      <a:ext cx="0" cy="2903822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Connecteur droit avec flèche 119">
                      <a:extLst>
                        <a:ext uri="{FF2B5EF4-FFF2-40B4-BE49-F238E27FC236}">
                          <a16:creationId xmlns:a16="http://schemas.microsoft.com/office/drawing/2014/main" id="{6399D4FA-6C28-C1A2-3BF5-50A8BB497E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77958" y="6098742"/>
                      <a:ext cx="3391271" cy="1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8" name="ZoneTexte 117">
                    <a:extLst>
                      <a:ext uri="{FF2B5EF4-FFF2-40B4-BE49-F238E27FC236}">
                        <a16:creationId xmlns:a16="http://schemas.microsoft.com/office/drawing/2014/main" id="{3EE7FBA1-0101-7FAD-795C-B3C834C1C3EA}"/>
                      </a:ext>
                    </a:extLst>
                  </p:cNvPr>
                  <p:cNvSpPr txBox="1"/>
                  <p:nvPr/>
                </p:nvSpPr>
                <p:spPr>
                  <a:xfrm>
                    <a:off x="6347501" y="6136559"/>
                    <a:ext cx="4235364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BE" sz="2000" dirty="0"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Nombres de spécimens</a:t>
                    </a:r>
                  </a:p>
                  <a:p>
                    <a:endParaRPr lang="fr-BE" sz="2400" dirty="0"/>
                  </a:p>
                </p:txBody>
              </p:sp>
            </p:grpSp>
          </p:grpSp>
        </p:grp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4BA8F293-C478-6C8F-C5AA-8881EDDD6FF8}"/>
                </a:ext>
              </a:extLst>
            </p:cNvPr>
            <p:cNvSpPr txBox="1"/>
            <p:nvPr/>
          </p:nvSpPr>
          <p:spPr>
            <a:xfrm>
              <a:off x="8323636" y="4325035"/>
              <a:ext cx="32346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>
                  <a:ea typeface="CMU Serif" panose="02000603000000000000" pitchFamily="2" charset="0"/>
                  <a:cs typeface="CMU Serif" panose="02000603000000000000" pitchFamily="2" charset="0"/>
                </a:rPr>
                <a:t>Courbes de raréfaction</a:t>
              </a:r>
            </a:p>
            <a:p>
              <a:endParaRPr lang="fr-BE" sz="2400" dirty="0"/>
            </a:p>
          </p:txBody>
        </p:sp>
      </p:grp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8A2C1B0E-858A-FCBC-00B5-45529C92FF5F}"/>
              </a:ext>
            </a:extLst>
          </p:cNvPr>
          <p:cNvCxnSpPr>
            <a:cxnSpLocks/>
          </p:cNvCxnSpPr>
          <p:nvPr/>
        </p:nvCxnSpPr>
        <p:spPr>
          <a:xfrm>
            <a:off x="1979857" y="4469260"/>
            <a:ext cx="0" cy="4856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00A854E4-5346-2F31-8CBA-B73AA970FD0B}"/>
              </a:ext>
            </a:extLst>
          </p:cNvPr>
          <p:cNvSpPr txBox="1"/>
          <p:nvPr/>
        </p:nvSpPr>
        <p:spPr>
          <a:xfrm>
            <a:off x="1575133" y="5255522"/>
            <a:ext cx="185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fr-BE" sz="28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r</a:t>
            </a:r>
            <a:endParaRPr lang="fr-BE" sz="2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fr-BE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fr-BE" sz="28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r</a:t>
            </a:r>
            <a:endParaRPr lang="fr-BE" sz="2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fr-BE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fr-BE" sz="28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r</a:t>
            </a:r>
            <a:endParaRPr lang="fr-BE" sz="2800" dirty="0"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fr-BE" sz="2400" dirty="0"/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0A4F8A74-2639-2BAC-9863-15BDCEA96E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461"/>
          <a:stretch/>
        </p:blipFill>
        <p:spPr>
          <a:xfrm>
            <a:off x="0" y="1277127"/>
            <a:ext cx="4084674" cy="2691072"/>
          </a:xfrm>
          <a:prstGeom prst="rect">
            <a:avLst/>
          </a:prstGeom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Courbes de raréfaction </a:t>
            </a:r>
            <a:endParaRPr lang="fr-BE" dirty="0"/>
          </a:p>
          <a:p>
            <a:endParaRPr lang="fr-BE" dirty="0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0615F62-6133-EBD4-5916-7BFA80D5AC63}"/>
              </a:ext>
            </a:extLst>
          </p:cNvPr>
          <p:cNvSpPr txBox="1"/>
          <p:nvPr/>
        </p:nvSpPr>
        <p:spPr>
          <a:xfrm>
            <a:off x="3675042" y="408382"/>
            <a:ext cx="106029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dirty="0"/>
              <a:t>Nombre d’espèces qui aurait été observées pour des échantillons plus petits (interpolation)</a:t>
            </a:r>
          </a:p>
          <a:p>
            <a:endParaRPr lang="fr-BE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CEEADF72-0E86-7600-9909-B3C77EAEDF42}"/>
              </a:ext>
            </a:extLst>
          </p:cNvPr>
          <p:cNvSpPr txBox="1"/>
          <p:nvPr/>
        </p:nvSpPr>
        <p:spPr>
          <a:xfrm>
            <a:off x="2850561" y="5699618"/>
            <a:ext cx="7621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ea typeface="CMU Serif" panose="02000603000000000000" pitchFamily="2" charset="0"/>
                <a:cs typeface="CMU Serif" panose="02000603000000000000" pitchFamily="2" charset="0"/>
              </a:rPr>
              <a:t>Couverture = </a:t>
            </a:r>
            <a:r>
              <a:rPr lang="fr-BE" sz="2400" dirty="0">
                <a:ea typeface="CMU Serif" panose="02000603000000000000" pitchFamily="2" charset="0"/>
                <a:cs typeface="CMU Serif" panose="02000603000000000000" pitchFamily="2" charset="0"/>
              </a:rPr>
              <a:t>% d’individus de la communauté appartenant à des espèces observées dans l’échantillon</a:t>
            </a:r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4144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4" grpId="0" animBg="1"/>
      <p:bldP spid="105" grpId="0" animBg="1"/>
      <p:bldP spid="109" grpId="0"/>
      <p:bldP spid="122" grpId="0"/>
      <p:bldP spid="1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Types de diversité </a:t>
            </a:r>
            <a:endParaRPr lang="fr-BE" dirty="0"/>
          </a:p>
          <a:p>
            <a:endParaRPr lang="fr-BE" dirty="0"/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4B5659D7-67F9-A223-47AF-0849E3CC87A6}"/>
              </a:ext>
            </a:extLst>
          </p:cNvPr>
          <p:cNvCxnSpPr>
            <a:cxnSpLocks/>
          </p:cNvCxnSpPr>
          <p:nvPr/>
        </p:nvCxnSpPr>
        <p:spPr>
          <a:xfrm>
            <a:off x="4008789" y="1576042"/>
            <a:ext cx="0" cy="4856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C4B69B9B-B03B-B41B-C898-68DAB655B414}"/>
              </a:ext>
            </a:extLst>
          </p:cNvPr>
          <p:cNvCxnSpPr>
            <a:cxnSpLocks/>
          </p:cNvCxnSpPr>
          <p:nvPr/>
        </p:nvCxnSpPr>
        <p:spPr>
          <a:xfrm>
            <a:off x="1504885" y="2070453"/>
            <a:ext cx="304293" cy="48343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F60FCF6-FBA9-7DD3-7777-F82030F2F691}"/>
              </a:ext>
            </a:extLst>
          </p:cNvPr>
          <p:cNvSpPr txBox="1"/>
          <p:nvPr/>
        </p:nvSpPr>
        <p:spPr>
          <a:xfrm>
            <a:off x="3809316" y="1038309"/>
            <a:ext cx="84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endParaRPr lang="fr-BE" sz="40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3351DC8-4765-D570-710F-BB4E2355605E}"/>
              </a:ext>
            </a:extLst>
          </p:cNvPr>
          <p:cNvSpPr txBox="1"/>
          <p:nvPr/>
        </p:nvSpPr>
        <p:spPr>
          <a:xfrm>
            <a:off x="1809178" y="1897275"/>
            <a:ext cx="84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accent1"/>
                </a:solidFill>
                <a:latin typeface="arial" panose="020B0604020202020204" pitchFamily="34" charset="0"/>
              </a:rPr>
              <a:t>β</a:t>
            </a:r>
            <a:endParaRPr lang="fr-BE" sz="4000" b="1" dirty="0">
              <a:solidFill>
                <a:schemeClr val="accent1"/>
              </a:solidFill>
            </a:endParaRPr>
          </a:p>
        </p:txBody>
      </p:sp>
      <p:pic>
        <p:nvPicPr>
          <p:cNvPr id="131" name="Image 13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65AA0F5-9803-9C30-EAD2-281B61FDE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8218"/>
          <a:stretch/>
        </p:blipFill>
        <p:spPr>
          <a:xfrm>
            <a:off x="239084" y="1458158"/>
            <a:ext cx="5261547" cy="4293685"/>
          </a:xfrm>
          <a:prstGeom prst="rect">
            <a:avLst/>
          </a:prstGeom>
        </p:spPr>
      </p:pic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57C39A2-5A75-388C-B1B9-588E709FF39C}"/>
              </a:ext>
            </a:extLst>
          </p:cNvPr>
          <p:cNvCxnSpPr>
            <a:cxnSpLocks/>
          </p:cNvCxnSpPr>
          <p:nvPr/>
        </p:nvCxnSpPr>
        <p:spPr>
          <a:xfrm>
            <a:off x="1504885" y="2070453"/>
            <a:ext cx="304293" cy="48343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ZoneTexte 133">
            <a:extLst>
              <a:ext uri="{FF2B5EF4-FFF2-40B4-BE49-F238E27FC236}">
                <a16:creationId xmlns:a16="http://schemas.microsoft.com/office/drawing/2014/main" id="{C4CD064E-9831-5B0C-B57C-996B17996875}"/>
              </a:ext>
            </a:extLst>
          </p:cNvPr>
          <p:cNvSpPr txBox="1"/>
          <p:nvPr/>
        </p:nvSpPr>
        <p:spPr>
          <a:xfrm>
            <a:off x="3809316" y="1038309"/>
            <a:ext cx="84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0000"/>
                </a:solidFill>
              </a:rPr>
              <a:t>α</a:t>
            </a:r>
            <a:endParaRPr lang="fr-BE" sz="4000" b="1" dirty="0">
              <a:solidFill>
                <a:srgbClr val="FF0000"/>
              </a:solidFill>
            </a:endParaRP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7605A4F8-0057-142D-C4D9-81240ECA34F3}"/>
              </a:ext>
            </a:extLst>
          </p:cNvPr>
          <p:cNvSpPr txBox="1"/>
          <p:nvPr/>
        </p:nvSpPr>
        <p:spPr>
          <a:xfrm>
            <a:off x="1809178" y="1897275"/>
            <a:ext cx="841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accent1"/>
                </a:solidFill>
                <a:latin typeface="arial" panose="020B0604020202020204" pitchFamily="34" charset="0"/>
              </a:rPr>
              <a:t>β</a:t>
            </a:r>
            <a:endParaRPr lang="fr-BE" sz="4000" b="1" dirty="0">
              <a:solidFill>
                <a:schemeClr val="accent1"/>
              </a:solidFill>
            </a:endParaRP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5E33393F-FC68-4424-FDA1-C24BBC453C83}"/>
              </a:ext>
            </a:extLst>
          </p:cNvPr>
          <p:cNvSpPr txBox="1"/>
          <p:nvPr/>
        </p:nvSpPr>
        <p:spPr>
          <a:xfrm>
            <a:off x="4762064" y="1485678"/>
            <a:ext cx="91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chemeClr val="accent4"/>
                </a:solidFill>
              </a:rPr>
              <a:t>γ</a:t>
            </a:r>
            <a:endParaRPr lang="fr-BE" sz="4000" b="1" dirty="0">
              <a:solidFill>
                <a:schemeClr val="accent4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196B814-E36D-F89A-987D-0DE99A7D18DD}"/>
              </a:ext>
            </a:extLst>
          </p:cNvPr>
          <p:cNvSpPr/>
          <p:nvPr/>
        </p:nvSpPr>
        <p:spPr>
          <a:xfrm>
            <a:off x="507403" y="1358999"/>
            <a:ext cx="4830384" cy="4140002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4F7496C2-B7A6-9B03-9D4A-CF80086303DE}"/>
              </a:ext>
            </a:extLst>
          </p:cNvPr>
          <p:cNvCxnSpPr>
            <a:cxnSpLocks/>
          </p:cNvCxnSpPr>
          <p:nvPr/>
        </p:nvCxnSpPr>
        <p:spPr>
          <a:xfrm>
            <a:off x="4008789" y="1576042"/>
            <a:ext cx="0" cy="4856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>
            <a:extLst>
              <a:ext uri="{FF2B5EF4-FFF2-40B4-BE49-F238E27FC236}">
                <a16:creationId xmlns:a16="http://schemas.microsoft.com/office/drawing/2014/main" id="{9DCEFF29-8E11-B395-989B-AC12941726DA}"/>
              </a:ext>
            </a:extLst>
          </p:cNvPr>
          <p:cNvSpPr txBox="1"/>
          <p:nvPr/>
        </p:nvSpPr>
        <p:spPr>
          <a:xfrm>
            <a:off x="6335269" y="2082681"/>
            <a:ext cx="53225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Diversité alpha : </a:t>
            </a:r>
            <a:r>
              <a:rPr lang="fr-BE" dirty="0"/>
              <a:t>diversité locale, indice calculé à l’échelle d’un site.</a:t>
            </a:r>
          </a:p>
          <a:p>
            <a:r>
              <a:rPr lang="fr-BE" dirty="0"/>
              <a:t>Nombres et ratios de Hill, raréfaction.</a:t>
            </a:r>
          </a:p>
          <a:p>
            <a:r>
              <a:rPr lang="fr-BE" b="1" dirty="0"/>
              <a:t>Diversité gamma : </a:t>
            </a:r>
            <a:r>
              <a:rPr lang="fr-BE" dirty="0"/>
              <a:t>diversité régionale, indice calculé pour un ensemble de sites. Produit de la diversité de chaque site pris individuellement (alpha) et des variations existant entre ces sites (beta).</a:t>
            </a:r>
          </a:p>
          <a:p>
            <a:r>
              <a:rPr lang="fr-BE" dirty="0"/>
              <a:t>Courbe d’accumulation.</a:t>
            </a:r>
          </a:p>
          <a:p>
            <a:r>
              <a:rPr lang="fr-BE" b="1" dirty="0"/>
              <a:t>Diversité bêta : </a:t>
            </a:r>
            <a:r>
              <a:rPr lang="fr-BE" dirty="0"/>
              <a:t>variation de la diversité d’un site à un autre.</a:t>
            </a:r>
          </a:p>
          <a:p>
            <a:r>
              <a:rPr lang="fr-BE" dirty="0"/>
              <a:t>Indices de dissimilarité écologiques, matrices de distance, diagrammes de </a:t>
            </a:r>
            <a:r>
              <a:rPr lang="fr-BE" dirty="0" err="1"/>
              <a:t>Venn</a:t>
            </a:r>
            <a:r>
              <a:rPr lang="fr-BE" dirty="0"/>
              <a:t>.</a:t>
            </a:r>
          </a:p>
          <a:p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5724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104889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8D36089-5FEA-DA0A-CD4E-5BBAD97922EC}"/>
              </a:ext>
            </a:extLst>
          </p:cNvPr>
          <p:cNvGrpSpPr/>
          <p:nvPr/>
        </p:nvGrpSpPr>
        <p:grpSpPr>
          <a:xfrm>
            <a:off x="278390" y="596617"/>
            <a:ext cx="10243966" cy="5355312"/>
            <a:chOff x="278390" y="882367"/>
            <a:chExt cx="10243966" cy="5355312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6F19FBF-817F-3D40-8988-F969779D5696}"/>
                </a:ext>
              </a:extLst>
            </p:cNvPr>
            <p:cNvSpPr txBox="1"/>
            <p:nvPr/>
          </p:nvSpPr>
          <p:spPr>
            <a:xfrm>
              <a:off x="278390" y="882367"/>
              <a:ext cx="6355169" cy="535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/>
                <a:t>Calcul d’une matrice de dissimilarité basée sur la matrice des communautés</a:t>
              </a:r>
            </a:p>
            <a:p>
              <a:endParaRPr lang="fr-BE" b="1" dirty="0"/>
            </a:p>
            <a:p>
              <a:r>
                <a:rPr lang="fr-BE" b="1" dirty="0"/>
                <a:t>Propriétés des indices de dissimilarité</a:t>
              </a:r>
            </a:p>
            <a:p>
              <a:endParaRPr lang="fr-BE" b="1" dirty="0"/>
            </a:p>
            <a:p>
              <a:r>
                <a:rPr lang="fr-BE" dirty="0"/>
                <a:t>1) D(</a:t>
              </a:r>
              <a:r>
                <a:rPr lang="fr-BE" dirty="0" err="1"/>
                <a:t>a,b</a:t>
              </a:r>
              <a:r>
                <a:rPr lang="fr-BE" dirty="0"/>
                <a:t>) = D(</a:t>
              </a:r>
              <a:r>
                <a:rPr lang="fr-BE" dirty="0" err="1"/>
                <a:t>b,a</a:t>
              </a:r>
              <a:r>
                <a:rPr lang="fr-BE" dirty="0"/>
                <a:t>)</a:t>
              </a:r>
            </a:p>
            <a:p>
              <a:r>
                <a:rPr lang="fr-BE" dirty="0"/>
                <a:t>2) D(</a:t>
              </a:r>
              <a:r>
                <a:rPr lang="fr-BE" dirty="0" err="1"/>
                <a:t>a,b</a:t>
              </a:r>
              <a:r>
                <a:rPr lang="fr-BE" dirty="0"/>
                <a:t>) &gt; 0 si a ≠ b et D(</a:t>
              </a:r>
              <a:r>
                <a:rPr lang="fr-BE" dirty="0" err="1"/>
                <a:t>a,b</a:t>
              </a:r>
              <a:r>
                <a:rPr lang="fr-BE" dirty="0"/>
                <a:t>) = 0 si a = b</a:t>
              </a:r>
            </a:p>
            <a:p>
              <a:endParaRPr lang="fr-BE" dirty="0"/>
            </a:p>
            <a:p>
              <a:r>
                <a:rPr lang="fr-BE" dirty="0"/>
                <a:t>3) D(</a:t>
              </a:r>
              <a:r>
                <a:rPr lang="fr-BE" dirty="0" err="1"/>
                <a:t>a,b</a:t>
              </a:r>
              <a:r>
                <a:rPr lang="fr-BE" dirty="0"/>
                <a:t>)+D(</a:t>
              </a:r>
              <a:r>
                <a:rPr lang="fr-BE" dirty="0" err="1"/>
                <a:t>b,c</a:t>
              </a:r>
              <a:r>
                <a:rPr lang="fr-BE" dirty="0"/>
                <a:t>) ≥ D(</a:t>
              </a:r>
              <a:r>
                <a:rPr lang="fr-BE" dirty="0" err="1"/>
                <a:t>a,c</a:t>
              </a:r>
              <a:r>
                <a:rPr lang="fr-BE" dirty="0"/>
                <a:t>)</a:t>
              </a:r>
            </a:p>
            <a:p>
              <a:endParaRPr lang="fr-BE" dirty="0"/>
            </a:p>
            <a:p>
              <a:endParaRPr lang="fr-BE" dirty="0"/>
            </a:p>
            <a:p>
              <a:r>
                <a:rPr lang="fr-BE" dirty="0"/>
                <a:t>4) Parfaitement représentable dans un espace euclidien, ne produit pas d’axes imaginaires (</a:t>
              </a:r>
              <a:r>
                <a:rPr lang="fr-BE" dirty="0" err="1"/>
                <a:t>eigenvalues</a:t>
              </a:r>
              <a:r>
                <a:rPr lang="fr-BE" dirty="0"/>
                <a:t> négatives dans une </a:t>
              </a:r>
              <a:r>
                <a:rPr lang="fr-BE" dirty="0" err="1"/>
                <a:t>PCoA</a:t>
              </a:r>
              <a:r>
                <a:rPr lang="fr-BE" dirty="0"/>
                <a:t>)</a:t>
              </a:r>
            </a:p>
            <a:p>
              <a:endParaRPr lang="fr-BE" dirty="0"/>
            </a:p>
            <a:p>
              <a:endParaRPr lang="fr-BE" dirty="0"/>
            </a:p>
            <a:p>
              <a:endParaRPr lang="fr-BE" dirty="0"/>
            </a:p>
            <a:p>
              <a:r>
                <a:rPr lang="fr-BE" dirty="0"/>
                <a:t>5) Seule la présence simultanée rapproche deux sites, la double absence n’apporte aucune information</a:t>
              </a:r>
            </a:p>
          </p:txBody>
        </p:sp>
        <p:sp>
          <p:nvSpPr>
            <p:cNvPr id="2" name="Accolade fermante 1">
              <a:extLst>
                <a:ext uri="{FF2B5EF4-FFF2-40B4-BE49-F238E27FC236}">
                  <a16:creationId xmlns:a16="http://schemas.microsoft.com/office/drawing/2014/main" id="{B1C4D55A-70B6-7099-52D6-EB2859B199FA}"/>
                </a:ext>
              </a:extLst>
            </p:cNvPr>
            <p:cNvSpPr/>
            <p:nvPr/>
          </p:nvSpPr>
          <p:spPr>
            <a:xfrm>
              <a:off x="4200328" y="2324099"/>
              <a:ext cx="228797" cy="50482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6" name="Accolade fermante 25">
              <a:extLst>
                <a:ext uri="{FF2B5EF4-FFF2-40B4-BE49-F238E27FC236}">
                  <a16:creationId xmlns:a16="http://schemas.microsoft.com/office/drawing/2014/main" id="{5D7CBD1B-9ACD-AB04-6FF6-6BD063D682D5}"/>
                </a:ext>
              </a:extLst>
            </p:cNvPr>
            <p:cNvSpPr/>
            <p:nvPr/>
          </p:nvSpPr>
          <p:spPr>
            <a:xfrm>
              <a:off x="6285098" y="2085838"/>
              <a:ext cx="257175" cy="133377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27" name="Accolade fermante 26">
              <a:extLst>
                <a:ext uri="{FF2B5EF4-FFF2-40B4-BE49-F238E27FC236}">
                  <a16:creationId xmlns:a16="http://schemas.microsoft.com/office/drawing/2014/main" id="{EA3494A5-2345-D74B-2185-ED75E74D163E}"/>
                </a:ext>
              </a:extLst>
            </p:cNvPr>
            <p:cNvSpPr/>
            <p:nvPr/>
          </p:nvSpPr>
          <p:spPr>
            <a:xfrm>
              <a:off x="8457793" y="2095226"/>
              <a:ext cx="261938" cy="24804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CCC798B7-5B4F-CB90-CA32-955BC938DFA0}"/>
                </a:ext>
              </a:extLst>
            </p:cNvPr>
            <p:cNvSpPr txBox="1"/>
            <p:nvPr/>
          </p:nvSpPr>
          <p:spPr>
            <a:xfrm>
              <a:off x="4505092" y="1951672"/>
              <a:ext cx="1627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Indices semi métriques (sinon : indices non métriques)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D79C6C5-7495-148A-C8F8-0A47021F950A}"/>
                </a:ext>
              </a:extLst>
            </p:cNvPr>
            <p:cNvSpPr txBox="1"/>
            <p:nvPr/>
          </p:nvSpPr>
          <p:spPr>
            <a:xfrm>
              <a:off x="6765543" y="2228671"/>
              <a:ext cx="1627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Indices métriques ou distances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82D614C-16B8-0454-82E2-D7A5C0892EA1}"/>
                </a:ext>
              </a:extLst>
            </p:cNvPr>
            <p:cNvSpPr txBox="1"/>
            <p:nvPr/>
          </p:nvSpPr>
          <p:spPr>
            <a:xfrm>
              <a:off x="8895180" y="3012290"/>
              <a:ext cx="1627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Indices euclidiens</a:t>
              </a:r>
            </a:p>
          </p:txBody>
        </p:sp>
      </p:grpSp>
      <p:sp>
        <p:nvSpPr>
          <p:cNvPr id="43" name="Accolade fermante 42">
            <a:extLst>
              <a:ext uri="{FF2B5EF4-FFF2-40B4-BE49-F238E27FC236}">
                <a16:creationId xmlns:a16="http://schemas.microsoft.com/office/drawing/2014/main" id="{E6E6603F-49EF-3923-BE3B-DB0F9A34D41F}"/>
              </a:ext>
            </a:extLst>
          </p:cNvPr>
          <p:cNvSpPr/>
          <p:nvPr/>
        </p:nvSpPr>
        <p:spPr>
          <a:xfrm>
            <a:off x="6621851" y="5285774"/>
            <a:ext cx="228797" cy="504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D9CA437-4304-9A9B-D52D-21870F1AFF7F}"/>
              </a:ext>
            </a:extLst>
          </p:cNvPr>
          <p:cNvSpPr txBox="1"/>
          <p:nvPr/>
        </p:nvSpPr>
        <p:spPr>
          <a:xfrm>
            <a:off x="7044929" y="5352530"/>
            <a:ext cx="456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Indices asymétriques (sinon : symétriques)</a:t>
            </a:r>
          </a:p>
        </p:txBody>
      </p:sp>
    </p:spTree>
    <p:extLst>
      <p:ext uri="{BB962C8B-B14F-4D97-AF65-F5344CB8AC3E}">
        <p14:creationId xmlns:p14="http://schemas.microsoft.com/office/powerpoint/2010/main" val="54197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97440" y="219189"/>
            <a:ext cx="9113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  <a:p>
            <a:r>
              <a:rPr lang="fr-BE" dirty="0"/>
              <a:t>Problème du double zéro : une absence simultanée est-elle une ressemblance ?</a:t>
            </a:r>
          </a:p>
        </p:txBody>
      </p:sp>
      <p:pic>
        <p:nvPicPr>
          <p:cNvPr id="1026" name="Picture 2" descr="Rhinocéros — Wikipédia">
            <a:extLst>
              <a:ext uri="{FF2B5EF4-FFF2-40B4-BE49-F238E27FC236}">
                <a16:creationId xmlns:a16="http://schemas.microsoft.com/office/drawing/2014/main" id="{80247AF1-8FBF-1A8C-4D11-A640B634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71624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 cloporte rugueux - Quel est cet animal ?">
            <a:extLst>
              <a:ext uri="{FF2B5EF4-FFF2-40B4-BE49-F238E27FC236}">
                <a16:creationId xmlns:a16="http://schemas.microsoft.com/office/drawing/2014/main" id="{E0DE2B61-BF8C-1294-37C0-09272B99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19" y="1571623"/>
            <a:ext cx="465347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EBFA5A6-D598-AC8D-B230-7860157A9579}"/>
              </a:ext>
            </a:extLst>
          </p:cNvPr>
          <p:cNvSpPr txBox="1"/>
          <p:nvPr/>
        </p:nvSpPr>
        <p:spPr>
          <a:xfrm>
            <a:off x="7060189" y="5084833"/>
            <a:ext cx="434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N’a pas d’ailes, de plumes, de bec, de tentacules, de trompe, </a:t>
            </a:r>
            <a:r>
              <a:rPr lang="fr-BE" sz="2000" dirty="0" err="1"/>
              <a:t>etc</a:t>
            </a:r>
            <a:endParaRPr lang="fr-BE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634C42-B0BA-59D5-ED3F-271051B89EAD}"/>
              </a:ext>
            </a:extLst>
          </p:cNvPr>
          <p:cNvSpPr txBox="1"/>
          <p:nvPr/>
        </p:nvSpPr>
        <p:spPr>
          <a:xfrm>
            <a:off x="1354714" y="5084833"/>
            <a:ext cx="434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N’a pas d’ailes, de plumes, de bec, de tentacules, de trompe, </a:t>
            </a:r>
            <a:r>
              <a:rPr lang="fr-BE" sz="2000" dirty="0" err="1"/>
              <a:t>etc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78935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97440" y="219189"/>
            <a:ext cx="9113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  <a:p>
            <a:r>
              <a:rPr lang="fr-BE" dirty="0"/>
              <a:t>Problème du double zéro : une absence simultanée est-elle une ressemblance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BBD43B-FF0B-2C29-DC84-FBA56BC5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0" y="1632261"/>
            <a:ext cx="5925387" cy="370173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96E650-EBF9-269F-C8C3-FC824079F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14" y="1632261"/>
            <a:ext cx="5556538" cy="370173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473F358-70B3-0219-4BF8-C1AD7C6C439F}"/>
              </a:ext>
            </a:extLst>
          </p:cNvPr>
          <p:cNvSpPr txBox="1"/>
          <p:nvPr/>
        </p:nvSpPr>
        <p:spPr>
          <a:xfrm>
            <a:off x="1088030" y="5546029"/>
            <a:ext cx="434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Il n’y a pas de lions, de gazelles, d’anacondas, de pandas, </a:t>
            </a:r>
            <a:r>
              <a:rPr lang="fr-BE" sz="2000" dirty="0" err="1"/>
              <a:t>etc</a:t>
            </a:r>
            <a:endParaRPr lang="fr-BE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66C088-610A-6EF3-F476-E9C296396670}"/>
              </a:ext>
            </a:extLst>
          </p:cNvPr>
          <p:cNvSpPr txBox="1"/>
          <p:nvPr/>
        </p:nvSpPr>
        <p:spPr>
          <a:xfrm>
            <a:off x="7164980" y="5546029"/>
            <a:ext cx="434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Il n’y a pas de lions, de gazelles, d’anacondas, de pandas, </a:t>
            </a:r>
            <a:r>
              <a:rPr lang="fr-BE" sz="2000" dirty="0" err="1"/>
              <a:t>etc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221489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F19FBF-817F-3D40-8988-F969779D5696}"/>
              </a:ext>
            </a:extLst>
          </p:cNvPr>
          <p:cNvSpPr txBox="1"/>
          <p:nvPr/>
        </p:nvSpPr>
        <p:spPr>
          <a:xfrm>
            <a:off x="354590" y="2833830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Distance du X² :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41E868-966F-62EA-6D5C-F11F04640F6C}"/>
              </a:ext>
            </a:extLst>
          </p:cNvPr>
          <p:cNvSpPr txBox="1"/>
          <p:nvPr/>
        </p:nvSpPr>
        <p:spPr>
          <a:xfrm>
            <a:off x="8877300" y="3307108"/>
            <a:ext cx="3096879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dirty="0"/>
              <a:t>Cette dissimilarité est asymétrique  et euclidienne. </a:t>
            </a:r>
          </a:p>
          <a:p>
            <a:endParaRPr lang="fr-BE" dirty="0"/>
          </a:p>
          <a:p>
            <a:r>
              <a:rPr lang="fr-BE" dirty="0"/>
              <a:t>Le X² accorde une importance très grandes aux espèces les plus rares. A utiliser si celles-ci sont considérées plus caractéristiques de leur environnement que les autres espèces.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785057-7DE4-8DB1-C597-343420EF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9" y="1143154"/>
            <a:ext cx="4915351" cy="17761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B48E80-A431-9306-8E64-2BCFB4015E8E}"/>
              </a:ext>
            </a:extLst>
          </p:cNvPr>
          <p:cNvSpPr txBox="1"/>
          <p:nvPr/>
        </p:nvSpPr>
        <p:spPr>
          <a:xfrm>
            <a:off x="354589" y="882367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Distance euclidienne :</a:t>
            </a:r>
            <a:endParaRPr lang="fr-BE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7DFE4E-50BA-35F0-CE3F-B2059F1C5460}"/>
              </a:ext>
            </a:extLst>
          </p:cNvPr>
          <p:cNvSpPr txBox="1"/>
          <p:nvPr/>
        </p:nvSpPr>
        <p:spPr>
          <a:xfrm>
            <a:off x="8877301" y="1251699"/>
            <a:ext cx="309687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dirty="0"/>
              <a:t>Cette dissimilarité est symétrique  et donc à exclure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647C6E-0731-B0E3-2680-9DADD105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1" y="3546027"/>
            <a:ext cx="3538944" cy="28265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D177104-0220-1C9F-CF12-8E7E6E2F8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196" y="5754529"/>
            <a:ext cx="424710" cy="368827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D3B38F-9643-003F-718C-E62F4CB1141B}"/>
              </a:ext>
            </a:extLst>
          </p:cNvPr>
          <p:cNvGrpSpPr/>
          <p:nvPr/>
        </p:nvGrpSpPr>
        <p:grpSpPr>
          <a:xfrm>
            <a:off x="3756765" y="4228845"/>
            <a:ext cx="4907888" cy="1276491"/>
            <a:chOff x="3804965" y="4785293"/>
            <a:chExt cx="4907888" cy="127649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0452810-D112-B0DD-F306-F08CE5C8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5974" y="4785293"/>
              <a:ext cx="3096879" cy="1276491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C5087EC3-D195-6959-FEB4-C3E5C679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965" y="5143021"/>
              <a:ext cx="1777348" cy="557962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652C7AF5-243B-5A69-4CCB-864800FFC174}"/>
              </a:ext>
            </a:extLst>
          </p:cNvPr>
          <p:cNvSpPr txBox="1"/>
          <p:nvPr/>
        </p:nvSpPr>
        <p:spPr>
          <a:xfrm>
            <a:off x="9336434" y="2102395"/>
            <a:ext cx="217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Ces deux distances sont comprises entre 0 et + l’infini</a:t>
            </a:r>
            <a:endParaRPr lang="fr-BE" sz="14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5AE3172-F9EB-079C-CACD-77CACE2D17E5}"/>
              </a:ext>
            </a:extLst>
          </p:cNvPr>
          <p:cNvCxnSpPr>
            <a:cxnSpLocks/>
          </p:cNvCxnSpPr>
          <p:nvPr/>
        </p:nvCxnSpPr>
        <p:spPr>
          <a:xfrm flipV="1">
            <a:off x="11520432" y="2021942"/>
            <a:ext cx="0" cy="43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E697BB6-E3A0-3048-6956-CE40EFFB4328}"/>
              </a:ext>
            </a:extLst>
          </p:cNvPr>
          <p:cNvCxnSpPr>
            <a:cxnSpLocks/>
          </p:cNvCxnSpPr>
          <p:nvPr/>
        </p:nvCxnSpPr>
        <p:spPr>
          <a:xfrm>
            <a:off x="11515044" y="2681649"/>
            <a:ext cx="0" cy="50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18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B967CA7F-D3FB-D254-AAB9-AD2550B4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28895"/>
              </p:ext>
            </p:extLst>
          </p:nvPr>
        </p:nvGraphicFramePr>
        <p:xfrm>
          <a:off x="574210" y="1593613"/>
          <a:ext cx="36576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267">
                  <a:extLst>
                    <a:ext uri="{9D8B030D-6E8A-4147-A177-3AD203B41FA5}">
                      <a16:colId xmlns:a16="http://schemas.microsoft.com/office/drawing/2014/main" val="3981469423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3495336399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355798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Sp</a:t>
                      </a:r>
                      <a:r>
                        <a:rPr lang="fr-B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Sp</a:t>
                      </a:r>
                      <a:r>
                        <a:rPr lang="fr-BE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3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chemeClr val="bg1"/>
                          </a:solidFill>
                        </a:rPr>
                        <a:t>Site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4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chemeClr val="bg1"/>
                          </a:solidFill>
                        </a:rPr>
                        <a:t>Site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8663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153A9056-7A9F-1980-597B-D17B0DC3244A}"/>
              </a:ext>
            </a:extLst>
          </p:cNvPr>
          <p:cNvSpPr txBox="1"/>
          <p:nvPr/>
        </p:nvSpPr>
        <p:spPr>
          <a:xfrm>
            <a:off x="2981809" y="3047024"/>
            <a:ext cx="7239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(2,1)</a:t>
            </a:r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27C2DEC6-EC1C-4B5B-C8E8-E5B252B9FFA6}"/>
              </a:ext>
            </a:extLst>
          </p:cNvPr>
          <p:cNvSpPr/>
          <p:nvPr/>
        </p:nvSpPr>
        <p:spPr>
          <a:xfrm flipH="1">
            <a:off x="1631424" y="3330444"/>
            <a:ext cx="1350385" cy="40005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C282862-C8CD-10FF-1567-25F133A4A300}"/>
              </a:ext>
            </a:extLst>
          </p:cNvPr>
          <p:cNvCxnSpPr>
            <a:cxnSpLocks/>
            <a:stCxn id="14" idx="4"/>
            <a:endCxn id="14" idx="0"/>
          </p:cNvCxnSpPr>
          <p:nvPr/>
        </p:nvCxnSpPr>
        <p:spPr>
          <a:xfrm flipV="1">
            <a:off x="1631424" y="3330444"/>
            <a:ext cx="1350385" cy="400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9485894-024E-25C7-92B7-BB51C5CF254C}"/>
              </a:ext>
            </a:extLst>
          </p:cNvPr>
          <p:cNvSpPr txBox="1"/>
          <p:nvPr/>
        </p:nvSpPr>
        <p:spPr>
          <a:xfrm>
            <a:off x="1351129" y="3041547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(2²+1²) = </a:t>
            </a:r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5</a:t>
            </a:r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DB3DBE30-64E6-70AB-AC84-ACEED9DF959C}"/>
              </a:ext>
            </a:extLst>
          </p:cNvPr>
          <p:cNvSpPr/>
          <p:nvPr/>
        </p:nvSpPr>
        <p:spPr>
          <a:xfrm rot="16200000">
            <a:off x="4567943" y="2559649"/>
            <a:ext cx="312420" cy="185400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094A702-3058-5901-141A-B059C894502D}"/>
              </a:ext>
            </a:extLst>
          </p:cNvPr>
          <p:cNvSpPr txBox="1"/>
          <p:nvPr/>
        </p:nvSpPr>
        <p:spPr>
          <a:xfrm>
            <a:off x="7863810" y="3127459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(2/</a:t>
            </a:r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5,1/</a:t>
            </a:r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5)</a:t>
            </a:r>
          </a:p>
        </p:txBody>
      </p:sp>
      <p:sp>
        <p:nvSpPr>
          <p:cNvPr id="34" name="Triangle rectangle 33">
            <a:extLst>
              <a:ext uri="{FF2B5EF4-FFF2-40B4-BE49-F238E27FC236}">
                <a16:creationId xmlns:a16="http://schemas.microsoft.com/office/drawing/2014/main" id="{F7AE78A9-C044-09E1-BD58-8CA1711BBE57}"/>
              </a:ext>
            </a:extLst>
          </p:cNvPr>
          <p:cNvSpPr/>
          <p:nvPr/>
        </p:nvSpPr>
        <p:spPr>
          <a:xfrm flipH="1">
            <a:off x="6513426" y="3410879"/>
            <a:ext cx="1350385" cy="400050"/>
          </a:xfrm>
          <a:prstGeom prst="rt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C5CBB04-1C0A-5985-5991-82A01E38BC35}"/>
              </a:ext>
            </a:extLst>
          </p:cNvPr>
          <p:cNvCxnSpPr>
            <a:cxnSpLocks/>
            <a:stCxn id="34" idx="4"/>
            <a:endCxn id="34" idx="0"/>
          </p:cNvCxnSpPr>
          <p:nvPr/>
        </p:nvCxnSpPr>
        <p:spPr>
          <a:xfrm flipV="1">
            <a:off x="6513426" y="3410879"/>
            <a:ext cx="1350385" cy="400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A0CE3AA3-8A23-18E6-F82F-267BAFF0A2FC}"/>
              </a:ext>
            </a:extLst>
          </p:cNvPr>
          <p:cNvSpPr txBox="1"/>
          <p:nvPr/>
        </p:nvSpPr>
        <p:spPr>
          <a:xfrm>
            <a:off x="6118670" y="3115501"/>
            <a:ext cx="185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(4/5+1/5) = </a:t>
            </a:r>
            <a:r>
              <a:rPr lang="fr-BE" b="0" i="0" dirty="0">
                <a:solidFill>
                  <a:srgbClr val="202124"/>
                </a:solidFill>
                <a:effectLst/>
              </a:rPr>
              <a:t>1</a:t>
            </a:r>
            <a:endParaRPr lang="fr-BE" dirty="0"/>
          </a:p>
        </p:txBody>
      </p:sp>
      <p:graphicFrame>
        <p:nvGraphicFramePr>
          <p:cNvPr id="41" name="Tableau 3">
            <a:extLst>
              <a:ext uri="{FF2B5EF4-FFF2-40B4-BE49-F238E27FC236}">
                <a16:creationId xmlns:a16="http://schemas.microsoft.com/office/drawing/2014/main" id="{90790C57-7083-E460-B510-7237DF31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11425"/>
              </p:ext>
            </p:extLst>
          </p:nvPr>
        </p:nvGraphicFramePr>
        <p:xfrm>
          <a:off x="5010507" y="1593613"/>
          <a:ext cx="36576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267">
                  <a:extLst>
                    <a:ext uri="{9D8B030D-6E8A-4147-A177-3AD203B41FA5}">
                      <a16:colId xmlns:a16="http://schemas.microsoft.com/office/drawing/2014/main" val="3981469423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3495336399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355798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Sp</a:t>
                      </a:r>
                      <a:r>
                        <a:rPr lang="fr-BE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Sp</a:t>
                      </a:r>
                      <a:r>
                        <a:rPr lang="fr-BE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33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chemeClr val="bg1"/>
                          </a:solidFill>
                        </a:rPr>
                        <a:t>Site 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2/</a:t>
                      </a:r>
                      <a:r>
                        <a:rPr lang="fr-BE" b="0" i="0" dirty="0">
                          <a:solidFill>
                            <a:srgbClr val="202124"/>
                          </a:solidFill>
                          <a:effectLst/>
                        </a:rPr>
                        <a:t>√</a:t>
                      </a:r>
                      <a:r>
                        <a:rPr lang="fr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1/</a:t>
                      </a:r>
                      <a:r>
                        <a:rPr lang="fr-BE" b="0" i="0" dirty="0">
                          <a:solidFill>
                            <a:srgbClr val="202124"/>
                          </a:solidFill>
                          <a:effectLst/>
                        </a:rPr>
                        <a:t>√</a:t>
                      </a:r>
                      <a:r>
                        <a:rPr lang="fr-B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14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>
                          <a:solidFill>
                            <a:schemeClr val="bg1"/>
                          </a:solidFill>
                        </a:rPr>
                        <a:t>Site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1/</a:t>
                      </a:r>
                      <a:r>
                        <a:rPr lang="fr-BE" b="0" i="0" dirty="0">
                          <a:solidFill>
                            <a:srgbClr val="202124"/>
                          </a:solidFill>
                          <a:effectLst/>
                        </a:rPr>
                        <a:t>√</a:t>
                      </a:r>
                      <a:r>
                        <a:rPr lang="fr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2/</a:t>
                      </a:r>
                      <a:r>
                        <a:rPr lang="fr-BE" b="0" i="0" dirty="0">
                          <a:solidFill>
                            <a:srgbClr val="202124"/>
                          </a:solidFill>
                          <a:effectLst/>
                        </a:rPr>
                        <a:t>√</a:t>
                      </a:r>
                      <a:r>
                        <a:rPr lang="fr-B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86635"/>
                  </a:ext>
                </a:extLst>
              </a:tr>
            </a:tbl>
          </a:graphicData>
        </a:graphic>
      </p:graphicFrame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7BF807CA-CD29-F9F2-0A90-4C3D342FEB13}"/>
              </a:ext>
            </a:extLst>
          </p:cNvPr>
          <p:cNvSpPr/>
          <p:nvPr/>
        </p:nvSpPr>
        <p:spPr>
          <a:xfrm rot="16200000">
            <a:off x="4464949" y="2210895"/>
            <a:ext cx="312420" cy="28956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1072C77E-5580-FE3B-FA79-325B70824480}"/>
              </a:ext>
            </a:extLst>
          </p:cNvPr>
          <p:cNvSpPr/>
          <p:nvPr/>
        </p:nvSpPr>
        <p:spPr>
          <a:xfrm rot="16200000">
            <a:off x="9067482" y="2242623"/>
            <a:ext cx="312420" cy="28956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C325F42-8F35-96AC-800C-A8016EF4B83D}"/>
              </a:ext>
            </a:extLst>
          </p:cNvPr>
          <p:cNvSpPr txBox="1"/>
          <p:nvPr/>
        </p:nvSpPr>
        <p:spPr>
          <a:xfrm>
            <a:off x="9779276" y="2064237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Distance euclidienne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F19FBF-817F-3D40-8988-F969779D5696}"/>
              </a:ext>
            </a:extLst>
          </p:cNvPr>
          <p:cNvSpPr txBox="1"/>
          <p:nvPr/>
        </p:nvSpPr>
        <p:spPr>
          <a:xfrm>
            <a:off x="278390" y="882367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Distance de </a:t>
            </a:r>
            <a:r>
              <a:rPr lang="fr-BE" b="1" dirty="0" err="1"/>
              <a:t>Chord</a:t>
            </a:r>
            <a:r>
              <a:rPr lang="fr-BE" b="1" dirty="0"/>
              <a:t> : </a:t>
            </a:r>
            <a:r>
              <a:rPr lang="fr-BE" dirty="0"/>
              <a:t>calcul de la distance euclidienne sur une matrice où tous les vecteurs espèces sont unitaires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05822EC-FCCD-E7D1-B34D-194461612165}"/>
              </a:ext>
            </a:extLst>
          </p:cNvPr>
          <p:cNvCxnSpPr>
            <a:cxnSpLocks/>
          </p:cNvCxnSpPr>
          <p:nvPr/>
        </p:nvCxnSpPr>
        <p:spPr>
          <a:xfrm flipV="1">
            <a:off x="5651158" y="4127209"/>
            <a:ext cx="0" cy="87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204AFAA-81A0-B5A8-D394-10355FDF86C4}"/>
              </a:ext>
            </a:extLst>
          </p:cNvPr>
          <p:cNvCxnSpPr>
            <a:cxnSpLocks/>
          </p:cNvCxnSpPr>
          <p:nvPr/>
        </p:nvCxnSpPr>
        <p:spPr>
          <a:xfrm>
            <a:off x="5651158" y="5006438"/>
            <a:ext cx="9432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864CC34-17E5-0FED-7B87-8B605F099690}"/>
              </a:ext>
            </a:extLst>
          </p:cNvPr>
          <p:cNvCxnSpPr/>
          <p:nvPr/>
        </p:nvCxnSpPr>
        <p:spPr>
          <a:xfrm>
            <a:off x="5651158" y="4124897"/>
            <a:ext cx="943278" cy="8815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7FAA02E-1F1C-5798-13DC-A3DD410E9476}"/>
              </a:ext>
            </a:extLst>
          </p:cNvPr>
          <p:cNvSpPr txBox="1"/>
          <p:nvPr/>
        </p:nvSpPr>
        <p:spPr>
          <a:xfrm>
            <a:off x="6122797" y="4246016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(1²+1²) = </a:t>
            </a:r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C06994-B5EE-6877-7F4E-F4268873F133}"/>
              </a:ext>
            </a:extLst>
          </p:cNvPr>
          <p:cNvSpPr txBox="1"/>
          <p:nvPr/>
        </p:nvSpPr>
        <p:spPr>
          <a:xfrm>
            <a:off x="411918" y="4364961"/>
            <a:ext cx="769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La distance de </a:t>
            </a:r>
            <a:r>
              <a:rPr lang="fr-BE" dirty="0" err="1"/>
              <a:t>Chord</a:t>
            </a:r>
            <a:r>
              <a:rPr lang="fr-BE" dirty="0"/>
              <a:t> est comprise entre 0 et </a:t>
            </a:r>
            <a:r>
              <a:rPr lang="fr-BE" b="0" i="0" dirty="0">
                <a:solidFill>
                  <a:srgbClr val="202124"/>
                </a:solidFill>
                <a:effectLst/>
              </a:rPr>
              <a:t>√</a:t>
            </a:r>
            <a:r>
              <a:rPr lang="fr-BE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7207164-073E-4055-DDEC-601F0800A678}"/>
              </a:ext>
            </a:extLst>
          </p:cNvPr>
          <p:cNvSpPr txBox="1"/>
          <p:nvPr/>
        </p:nvSpPr>
        <p:spPr>
          <a:xfrm>
            <a:off x="411918" y="5469193"/>
            <a:ext cx="8794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Variantes :</a:t>
            </a:r>
          </a:p>
          <a:p>
            <a:r>
              <a:rPr lang="fr-BE" b="1" dirty="0"/>
              <a:t>Distance de </a:t>
            </a:r>
            <a:r>
              <a:rPr lang="fr-BE" b="1" dirty="0" err="1"/>
              <a:t>Hellinger</a:t>
            </a:r>
            <a:r>
              <a:rPr lang="fr-BE" b="1" dirty="0"/>
              <a:t> : </a:t>
            </a:r>
            <a:r>
              <a:rPr lang="fr-BE" dirty="0"/>
              <a:t>calcul de la distance de </a:t>
            </a:r>
            <a:r>
              <a:rPr lang="fr-BE" dirty="0" err="1"/>
              <a:t>Chord</a:t>
            </a:r>
            <a:r>
              <a:rPr lang="fr-BE" dirty="0"/>
              <a:t> sur la racine carrée des données</a:t>
            </a:r>
          </a:p>
          <a:p>
            <a:r>
              <a:rPr lang="fr-BE" b="1" dirty="0"/>
              <a:t>Distance log-</a:t>
            </a:r>
            <a:r>
              <a:rPr lang="fr-BE" b="1" dirty="0" err="1"/>
              <a:t>Chord</a:t>
            </a:r>
            <a:r>
              <a:rPr lang="fr-BE" b="1" dirty="0"/>
              <a:t> : </a:t>
            </a:r>
            <a:r>
              <a:rPr lang="fr-BE" dirty="0"/>
              <a:t>calcul de la distance de </a:t>
            </a:r>
            <a:r>
              <a:rPr lang="fr-BE" dirty="0" err="1"/>
              <a:t>Chord</a:t>
            </a:r>
            <a:r>
              <a:rPr lang="fr-BE" dirty="0"/>
              <a:t> sur les données transformées par ln(x+1)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41E868-966F-62EA-6D5C-F11F04640F6C}"/>
              </a:ext>
            </a:extLst>
          </p:cNvPr>
          <p:cNvSpPr txBox="1"/>
          <p:nvPr/>
        </p:nvSpPr>
        <p:spPr>
          <a:xfrm>
            <a:off x="9368472" y="3476424"/>
            <a:ext cx="2591756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dirty="0"/>
              <a:t>Toutes ces distances sont euclidiennes et asymétriques. Elles</a:t>
            </a:r>
          </a:p>
          <a:p>
            <a:r>
              <a:rPr lang="fr-BE" dirty="0"/>
              <a:t>donnent peu de poids aux espèces rares.</a:t>
            </a:r>
          </a:p>
          <a:p>
            <a:r>
              <a:rPr lang="fr-BE" dirty="0"/>
              <a:t>Elles n’accordent d’importance qu’aux proportions, l’abondance totale n’entrant plus en considération.</a:t>
            </a:r>
          </a:p>
        </p:txBody>
      </p:sp>
    </p:spTree>
    <p:extLst>
      <p:ext uri="{BB962C8B-B14F-4D97-AF65-F5344CB8AC3E}">
        <p14:creationId xmlns:p14="http://schemas.microsoft.com/office/powerpoint/2010/main" val="26675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9D80F-FA78-68F6-AE97-342144625E8D}"/>
              </a:ext>
            </a:extLst>
          </p:cNvPr>
          <p:cNvSpPr txBox="1"/>
          <p:nvPr/>
        </p:nvSpPr>
        <p:spPr>
          <a:xfrm>
            <a:off x="278390" y="119562"/>
            <a:ext cx="584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Approche intuitive de la diversité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96892E9-FF93-1E9E-4443-043D48143EA3}"/>
              </a:ext>
            </a:extLst>
          </p:cNvPr>
          <p:cNvGrpSpPr/>
          <p:nvPr/>
        </p:nvGrpSpPr>
        <p:grpSpPr>
          <a:xfrm>
            <a:off x="526476" y="943278"/>
            <a:ext cx="11575606" cy="1445962"/>
            <a:chOff x="135951" y="953545"/>
            <a:chExt cx="11575606" cy="1445962"/>
          </a:xfrm>
        </p:grpSpPr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AF556D1E-29BE-40A2-527F-B4BC152BABB4}"/>
                </a:ext>
              </a:extLst>
            </p:cNvPr>
            <p:cNvSpPr txBox="1"/>
            <p:nvPr/>
          </p:nvSpPr>
          <p:spPr>
            <a:xfrm>
              <a:off x="8920732" y="1371940"/>
              <a:ext cx="2790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Nombre total d’espèce ?</a:t>
              </a:r>
            </a:p>
            <a:p>
              <a:r>
                <a:rPr lang="fr-BE" dirty="0"/>
                <a:t>= Richesse spécifique</a:t>
              </a:r>
            </a:p>
          </p:txBody>
        </p:sp>
        <p:sp>
          <p:nvSpPr>
            <p:cNvPr id="5" name="Accolade fermante 4">
              <a:extLst>
                <a:ext uri="{FF2B5EF4-FFF2-40B4-BE49-F238E27FC236}">
                  <a16:creationId xmlns:a16="http://schemas.microsoft.com/office/drawing/2014/main" id="{CC320DBE-90A5-3BE8-1204-CA8535B89EAD}"/>
                </a:ext>
              </a:extLst>
            </p:cNvPr>
            <p:cNvSpPr/>
            <p:nvPr/>
          </p:nvSpPr>
          <p:spPr>
            <a:xfrm>
              <a:off x="8494499" y="1362310"/>
              <a:ext cx="198016" cy="69471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pic>
          <p:nvPicPr>
            <p:cNvPr id="74" name="Image 73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1E5E8995-AB77-BE62-2819-A371D1585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1284929" y="953545"/>
              <a:ext cx="951524" cy="620897"/>
            </a:xfrm>
            <a:prstGeom prst="rect">
              <a:avLst/>
            </a:prstGeom>
          </p:spPr>
        </p:pic>
        <p:pic>
          <p:nvPicPr>
            <p:cNvPr id="75" name="Image 74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F55EAD22-1AF9-87F4-418B-6FA049B8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2421884" y="953546"/>
              <a:ext cx="951524" cy="620897"/>
            </a:xfrm>
            <a:prstGeom prst="rect">
              <a:avLst/>
            </a:prstGeom>
          </p:spPr>
        </p:pic>
        <p:pic>
          <p:nvPicPr>
            <p:cNvPr id="76" name="Image 75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1893A3EA-81F9-F141-45AE-F37E4A190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3492396" y="953545"/>
              <a:ext cx="951524" cy="620897"/>
            </a:xfrm>
            <a:prstGeom prst="rect">
              <a:avLst/>
            </a:prstGeom>
          </p:spPr>
        </p:pic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E6321B52-CD2B-11CF-D433-72A04EA8E11F}"/>
                </a:ext>
              </a:extLst>
            </p:cNvPr>
            <p:cNvSpPr txBox="1"/>
            <p:nvPr/>
          </p:nvSpPr>
          <p:spPr>
            <a:xfrm>
              <a:off x="135951" y="1038829"/>
              <a:ext cx="87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/>
                <a:t>Site A :</a:t>
              </a:r>
            </a:p>
            <a:p>
              <a:endParaRPr lang="fr-BE" b="1" dirty="0"/>
            </a:p>
            <a:p>
              <a:endParaRPr lang="fr-BE" b="1" dirty="0"/>
            </a:p>
            <a:p>
              <a:r>
                <a:rPr lang="fr-BE" b="1" dirty="0"/>
                <a:t>Site B :</a:t>
              </a:r>
            </a:p>
          </p:txBody>
        </p:sp>
        <p:pic>
          <p:nvPicPr>
            <p:cNvPr id="83" name="Image 82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77678EF6-462E-2B37-63D5-C0AA6FC5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4674234" y="957297"/>
              <a:ext cx="951524" cy="620897"/>
            </a:xfrm>
            <a:prstGeom prst="rect">
              <a:avLst/>
            </a:prstGeom>
          </p:spPr>
        </p:pic>
        <p:pic>
          <p:nvPicPr>
            <p:cNvPr id="84" name="Image 83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A98E4E97-6CA8-DF24-A84D-62D742FB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5811189" y="957298"/>
              <a:ext cx="951524" cy="620897"/>
            </a:xfrm>
            <a:prstGeom prst="rect">
              <a:avLst/>
            </a:prstGeom>
          </p:spPr>
        </p:pic>
        <p:pic>
          <p:nvPicPr>
            <p:cNvPr id="86" name="Image 85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AD83A323-D044-B468-11C4-B6B8272D0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2995" y="1001410"/>
              <a:ext cx="749500" cy="606787"/>
            </a:xfrm>
            <a:prstGeom prst="rect">
              <a:avLst/>
            </a:prstGeom>
          </p:spPr>
        </p:pic>
        <p:pic>
          <p:nvPicPr>
            <p:cNvPr id="87" name="Image 86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D2FA982B-88B2-9974-CC15-616B6A280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1237471" y="1688052"/>
              <a:ext cx="951524" cy="620897"/>
            </a:xfrm>
            <a:prstGeom prst="rect">
              <a:avLst/>
            </a:prstGeom>
          </p:spPr>
        </p:pic>
        <p:pic>
          <p:nvPicPr>
            <p:cNvPr id="89" name="Image 88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00327BBB-1114-DB91-9DCA-B15FC036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256" y="1695106"/>
              <a:ext cx="749500" cy="606787"/>
            </a:xfrm>
            <a:prstGeom prst="rect">
              <a:avLst/>
            </a:prstGeom>
          </p:spPr>
        </p:pic>
        <p:pic>
          <p:nvPicPr>
            <p:cNvPr id="90" name="Image 89" descr="Une image contenant lumière, lampe&#10;&#10;Description générée automatiquement">
              <a:extLst>
                <a:ext uri="{FF2B5EF4-FFF2-40B4-BE49-F238E27FC236}">
                  <a16:creationId xmlns:a16="http://schemas.microsoft.com/office/drawing/2014/main" id="{9B734251-1732-24F3-3309-815A088B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273" y="1807283"/>
              <a:ext cx="906653" cy="471268"/>
            </a:xfrm>
            <a:prstGeom prst="rect">
              <a:avLst/>
            </a:prstGeom>
          </p:spPr>
        </p:pic>
        <p:pic>
          <p:nvPicPr>
            <p:cNvPr id="91" name="Image 90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92780DB3-3259-0405-AF2D-4D2A11D99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577" y="1710360"/>
              <a:ext cx="875082" cy="562708"/>
            </a:xfrm>
            <a:prstGeom prst="rect">
              <a:avLst/>
            </a:prstGeom>
          </p:spPr>
        </p:pic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E8ED561F-02DA-B5EC-700A-33FBD99E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78895" y="1833376"/>
              <a:ext cx="749500" cy="566131"/>
            </a:xfrm>
            <a:prstGeom prst="rect">
              <a:avLst/>
            </a:prstGeom>
          </p:spPr>
        </p:pic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42F4A0B0-D9D9-C551-65AC-14709BB3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61736" y="1807283"/>
              <a:ext cx="818368" cy="491020"/>
            </a:xfrm>
            <a:prstGeom prst="rect">
              <a:avLst/>
            </a:prstGeom>
          </p:spPr>
        </p:pic>
      </p:grp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49A6494-04E0-E93D-9159-D6B5547D9EE2}"/>
              </a:ext>
            </a:extLst>
          </p:cNvPr>
          <p:cNvSpPr txBox="1"/>
          <p:nvPr/>
        </p:nvSpPr>
        <p:spPr>
          <a:xfrm>
            <a:off x="9401175" y="2774225"/>
            <a:ext cx="27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Notion de distribution</a:t>
            </a:r>
          </a:p>
          <a:p>
            <a:endParaRPr lang="fr-BE" dirty="0"/>
          </a:p>
          <a:p>
            <a:endParaRPr lang="fr-BE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718BBC1-5E79-4CF2-BA2F-75E9CCC30B5E}"/>
              </a:ext>
            </a:extLst>
          </p:cNvPr>
          <p:cNvGrpSpPr/>
          <p:nvPr/>
        </p:nvGrpSpPr>
        <p:grpSpPr>
          <a:xfrm>
            <a:off x="755960" y="2671544"/>
            <a:ext cx="8155783" cy="3964441"/>
            <a:chOff x="755960" y="2671544"/>
            <a:chExt cx="8155783" cy="396444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3A9DC0A1-A741-3820-9BC4-CDBAB5FC8470}"/>
                </a:ext>
              </a:extLst>
            </p:cNvPr>
            <p:cNvGrpSpPr/>
            <p:nvPr/>
          </p:nvGrpSpPr>
          <p:grpSpPr>
            <a:xfrm>
              <a:off x="755960" y="2671544"/>
              <a:ext cx="8155783" cy="3964441"/>
              <a:chOff x="974273" y="2893559"/>
              <a:chExt cx="8155783" cy="3964441"/>
            </a:xfrm>
          </p:grpSpPr>
          <p:pic>
            <p:nvPicPr>
              <p:cNvPr id="94" name="Image 9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C0423F3-8C0B-D2AD-F47D-56FE54B8D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976873" y="302999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95" name="Image 9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2EBDC70-E3FD-4D0B-35D3-95C437A82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113828" y="302999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96" name="Image 9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39AC3991-C082-FCBA-9512-56D1AC8DB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3184340" y="3029995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0" name="Image 9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749EB5C-2C06-E1D6-A2E2-C70085F6A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997783" y="376450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1" name="Image 10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120B81E-B1A4-CCD7-5C60-EA82756F2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134738" y="37645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2" name="Image 10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2013E4C-3B6D-AD1F-C2E0-AA957B66E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3205250" y="376450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3" name="Image 10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A02848F-DFEB-E2EA-338D-8CB39C119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997782" y="4632993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4" name="Image 10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A679618-D888-6D51-5A7B-639B86D8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2134737" y="463299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5" name="Image 10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05F4160-FD91-3EC6-56CC-A15C04701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3205249" y="4632993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06" name="Image 10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22257BA-88FD-29AB-AFB8-B9EAA82B8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0280" y="5419261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07" name="Image 10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A634FA6D-166B-925F-9B89-D4EADC399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4298" y="5463586"/>
                <a:ext cx="875082" cy="562708"/>
              </a:xfrm>
              <a:prstGeom prst="rect">
                <a:avLst/>
              </a:prstGeom>
            </p:spPr>
          </p:pic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38CE8B0E-7AC8-B0FF-AEED-7E0D87A0CE92}"/>
                  </a:ext>
                </a:extLst>
              </p:cNvPr>
              <p:cNvSpPr txBox="1"/>
              <p:nvPr/>
            </p:nvSpPr>
            <p:spPr>
              <a:xfrm>
                <a:off x="2248112" y="6459411"/>
                <a:ext cx="1069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Site A</a:t>
                </a:r>
              </a:p>
            </p:txBody>
          </p:sp>
          <p:pic>
            <p:nvPicPr>
              <p:cNvPr id="110" name="Image 10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3612B2B-8021-A98E-1C34-C2130F4CB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974273" y="543449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11" name="Image 11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EE05C73-4BDA-6EF1-FC29-7442C4B7E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622837" y="3029996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12" name="Image 11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129D083-FFE6-F0FA-D61B-D0F42A36E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643747" y="3764501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13" name="Image 112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46A1137F-4B84-58C5-EEF2-4FD937108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643746" y="4632994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14" name="Image 113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259D6666-EE5B-BD0E-D5B2-675D4A02C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5620237" y="5434492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115" name="Image 114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836B392-7B1D-D2A8-E7ED-B38E8F097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456" y="5419261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16" name="Image 11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B05FCD34-CFD6-C948-2709-162CBE345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456" y="4570251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17" name="Image 11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9C8F452-F7A4-3040-5D6D-B2845584C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456" y="3742569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18" name="Image 11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7A6A9CF7-04EE-2B43-B167-9E8CD026B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456" y="2893559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119" name="Image 118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5C7A8F0E-1E58-8A8D-FE88-3795A8343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4974" y="5456936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20" name="Image 119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66EF074-D868-90EF-73C4-9384FDBD0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1639" y="4664510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21" name="Image 120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D23BF109-1D50-F581-370D-FED158E36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0921" y="3801306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122" name="Image 121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0A40C55-C884-01D4-1B58-C3F72A4A5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7586" y="3008880"/>
                <a:ext cx="875082" cy="562708"/>
              </a:xfrm>
              <a:prstGeom prst="rect">
                <a:avLst/>
              </a:prstGeom>
            </p:spPr>
          </p:pic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BD82BAC1-C07A-DBB1-FDDB-C85BD1681502}"/>
                  </a:ext>
                </a:extLst>
              </p:cNvPr>
              <p:cNvSpPr txBox="1"/>
              <p:nvPr/>
            </p:nvSpPr>
            <p:spPr>
              <a:xfrm>
                <a:off x="6966910" y="6488668"/>
                <a:ext cx="1069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b="1" dirty="0"/>
                  <a:t>Site B</a:t>
                </a:r>
              </a:p>
            </p:txBody>
          </p:sp>
          <p:sp>
            <p:nvSpPr>
              <p:cNvPr id="124" name="Accolade fermante 123">
                <a:extLst>
                  <a:ext uri="{FF2B5EF4-FFF2-40B4-BE49-F238E27FC236}">
                    <a16:creationId xmlns:a16="http://schemas.microsoft.com/office/drawing/2014/main" id="{3B5A8898-0828-12CF-906C-E1FEC2BD7DC7}"/>
                  </a:ext>
                </a:extLst>
              </p:cNvPr>
              <p:cNvSpPr/>
              <p:nvPr/>
            </p:nvSpPr>
            <p:spPr>
              <a:xfrm rot="5400000">
                <a:off x="2511790" y="5290191"/>
                <a:ext cx="257173" cy="2081267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sp>
            <p:nvSpPr>
              <p:cNvPr id="125" name="Accolade fermante 124">
                <a:extLst>
                  <a:ext uri="{FF2B5EF4-FFF2-40B4-BE49-F238E27FC236}">
                    <a16:creationId xmlns:a16="http://schemas.microsoft.com/office/drawing/2014/main" id="{ED140B9D-31C5-EE19-9FBB-AC107BD16D19}"/>
                  </a:ext>
                </a:extLst>
              </p:cNvPr>
              <p:cNvSpPr/>
              <p:nvPr/>
            </p:nvSpPr>
            <p:spPr>
              <a:xfrm rot="5400000">
                <a:off x="7152825" y="5290191"/>
                <a:ext cx="257173" cy="2081267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9BBE614E-ED41-B089-BF83-BD5C11EFBE8C}"/>
                </a:ext>
              </a:extLst>
            </p:cNvPr>
            <p:cNvSpPr txBox="1"/>
            <p:nvPr/>
          </p:nvSpPr>
          <p:spPr>
            <a:xfrm>
              <a:off x="4571821" y="3697311"/>
              <a:ext cx="4901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/>
                <a:t>?</a:t>
              </a:r>
            </a:p>
            <a:p>
              <a:r>
                <a:rPr lang="fr-BE" sz="24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B9E1301-420D-7F90-CE9B-E9DBA47D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0" y="1251699"/>
            <a:ext cx="6334607" cy="2764828"/>
          </a:xfrm>
          <a:prstGeom prst="rect">
            <a:avLst/>
          </a:prstGeom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F19FBF-817F-3D40-8988-F969779D5696}"/>
              </a:ext>
            </a:extLst>
          </p:cNvPr>
          <p:cNvSpPr txBox="1"/>
          <p:nvPr/>
        </p:nvSpPr>
        <p:spPr>
          <a:xfrm>
            <a:off x="278390" y="882367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Dissimilarité de Bray-Curtis :</a:t>
            </a:r>
            <a:endParaRPr lang="fr-BE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41E868-966F-62EA-6D5C-F11F04640F6C}"/>
              </a:ext>
            </a:extLst>
          </p:cNvPr>
          <p:cNvSpPr txBox="1"/>
          <p:nvPr/>
        </p:nvSpPr>
        <p:spPr>
          <a:xfrm>
            <a:off x="278390" y="4106691"/>
            <a:ext cx="7732135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BE" dirty="0"/>
              <a:t>Cette dissimilarité est asymétrique,  semi-métrique et non-euclidienne. La racine de cet indice est euclidienne.</a:t>
            </a:r>
          </a:p>
          <a:p>
            <a:endParaRPr lang="fr-BE" dirty="0"/>
          </a:p>
          <a:p>
            <a:r>
              <a:rPr lang="fr-BE" dirty="0"/>
              <a:t>Bray-Curtis accorde de l’importance aux proportions et aux abondances absolues. Une différence d’abondance entre deux espèces communes à le même poids qu’une différence observée entre deux espèces rares.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D519EA-7ECC-38E4-5CA3-8AB81A7643AE}"/>
              </a:ext>
            </a:extLst>
          </p:cNvPr>
          <p:cNvSpPr txBox="1"/>
          <p:nvPr/>
        </p:nvSpPr>
        <p:spPr>
          <a:xfrm>
            <a:off x="6981826" y="1683557"/>
            <a:ext cx="396365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dirty="0"/>
              <a:t>W = somme des plus petites abondances observées pour chaque espèce parmi les sites 1 et 2</a:t>
            </a:r>
          </a:p>
          <a:p>
            <a:r>
              <a:rPr lang="fr-BE" dirty="0"/>
              <a:t>A = abondance totale du site 1</a:t>
            </a:r>
          </a:p>
          <a:p>
            <a:r>
              <a:rPr lang="fr-BE" dirty="0"/>
              <a:t>B = abondance totale du site 2</a:t>
            </a:r>
          </a:p>
        </p:txBody>
      </p:sp>
    </p:spTree>
    <p:extLst>
      <p:ext uri="{BB962C8B-B14F-4D97-AF65-F5344CB8AC3E}">
        <p14:creationId xmlns:p14="http://schemas.microsoft.com/office/powerpoint/2010/main" val="329750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44FCF01-F8AB-D2A6-84A6-2C1C9330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9" y="4595572"/>
            <a:ext cx="5906225" cy="14359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EFBF6D-3515-4215-0B46-531D3D35D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1" y="1595344"/>
            <a:ext cx="7011378" cy="1343212"/>
          </a:xfrm>
          <a:prstGeom prst="rect">
            <a:avLst/>
          </a:prstGeom>
        </p:spPr>
      </p:pic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F19FBF-817F-3D40-8988-F969779D5696}"/>
              </a:ext>
            </a:extLst>
          </p:cNvPr>
          <p:cNvSpPr txBox="1"/>
          <p:nvPr/>
        </p:nvSpPr>
        <p:spPr>
          <a:xfrm>
            <a:off x="324415" y="1301467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Dissimilarité de Sorensen :</a:t>
            </a:r>
            <a:endParaRPr lang="fr-BE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9D7AB8-E9F2-9BC6-ABF6-458C809323D9}"/>
              </a:ext>
            </a:extLst>
          </p:cNvPr>
          <p:cNvSpPr txBox="1"/>
          <p:nvPr/>
        </p:nvSpPr>
        <p:spPr>
          <a:xfrm>
            <a:off x="391089" y="3349650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Dissimilarité de Jaccard :</a:t>
            </a:r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6AE830-B8EC-9110-D72D-29412CFBB59F}"/>
              </a:ext>
            </a:extLst>
          </p:cNvPr>
          <p:cNvSpPr txBox="1"/>
          <p:nvPr/>
        </p:nvSpPr>
        <p:spPr>
          <a:xfrm>
            <a:off x="324414" y="814918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Données de type présence/absence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9A4D397-0AB9-F53B-08D1-BFF90CF3D96D}"/>
              </a:ext>
            </a:extLst>
          </p:cNvPr>
          <p:cNvSpPr txBox="1"/>
          <p:nvPr/>
        </p:nvSpPr>
        <p:spPr>
          <a:xfrm>
            <a:off x="7345383" y="1676453"/>
            <a:ext cx="396365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dirty="0"/>
              <a:t>a = nombre d’espèces en commun entre les sites</a:t>
            </a:r>
          </a:p>
          <a:p>
            <a:r>
              <a:rPr lang="fr-BE" dirty="0"/>
              <a:t>b = nombre d’espèces propres au site 1</a:t>
            </a:r>
          </a:p>
          <a:p>
            <a:r>
              <a:rPr lang="fr-BE" dirty="0"/>
              <a:t>c = nombre d’espèce propres au site 2</a:t>
            </a:r>
          </a:p>
          <a:p>
            <a:r>
              <a:rPr lang="fr-BE" dirty="0"/>
              <a:t>Equivalent binaire de Bray-Curtis.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4372067-5C7C-68EE-D38F-5B0728BD1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20" y="3905190"/>
            <a:ext cx="3143689" cy="85737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A3531EEB-B4BF-9AB8-8C8E-DC29CED9692D}"/>
              </a:ext>
            </a:extLst>
          </p:cNvPr>
          <p:cNvSpPr txBox="1"/>
          <p:nvPr/>
        </p:nvSpPr>
        <p:spPr>
          <a:xfrm>
            <a:off x="7345383" y="4555633"/>
            <a:ext cx="39636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dirty="0"/>
              <a:t>Accorde moins d’importance aux doubles présences.</a:t>
            </a:r>
          </a:p>
        </p:txBody>
      </p:sp>
    </p:spTree>
    <p:extLst>
      <p:ext uri="{BB962C8B-B14F-4D97-AF65-F5344CB8AC3E}">
        <p14:creationId xmlns:p14="http://schemas.microsoft.com/office/powerpoint/2010/main" val="371936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0B4173C-F1C3-BB64-6716-79EAEA6643A0}"/>
              </a:ext>
            </a:extLst>
          </p:cNvPr>
          <p:cNvCxnSpPr/>
          <p:nvPr/>
        </p:nvCxnSpPr>
        <p:spPr>
          <a:xfrm>
            <a:off x="7219950" y="1428750"/>
            <a:ext cx="0" cy="25908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3C5E9247-48FD-8906-B956-4A5C6D2E4482}"/>
              </a:ext>
            </a:extLst>
          </p:cNvPr>
          <p:cNvCxnSpPr/>
          <p:nvPr/>
        </p:nvCxnSpPr>
        <p:spPr>
          <a:xfrm>
            <a:off x="5172075" y="1428750"/>
            <a:ext cx="0" cy="25908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060DCE0-9A4C-EE33-4AFF-63F39AA0A0FB}"/>
              </a:ext>
            </a:extLst>
          </p:cNvPr>
          <p:cNvCxnSpPr/>
          <p:nvPr/>
        </p:nvCxnSpPr>
        <p:spPr>
          <a:xfrm>
            <a:off x="11410950" y="1428750"/>
            <a:ext cx="0" cy="25908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Diversité beta</a:t>
            </a:r>
            <a:endParaRPr lang="fr-BE" dirty="0"/>
          </a:p>
          <a:p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6AE830-B8EC-9110-D72D-29412CFBB59F}"/>
              </a:ext>
            </a:extLst>
          </p:cNvPr>
          <p:cNvSpPr txBox="1"/>
          <p:nvPr/>
        </p:nvSpPr>
        <p:spPr>
          <a:xfrm>
            <a:off x="324414" y="814918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Quelques mots sur le partitionnement de la diversité beta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DA9CD-542A-2ABB-25A8-935548FB24A9}"/>
              </a:ext>
            </a:extLst>
          </p:cNvPr>
          <p:cNvSpPr/>
          <p:nvPr/>
        </p:nvSpPr>
        <p:spPr>
          <a:xfrm>
            <a:off x="600075" y="1819275"/>
            <a:ext cx="4438650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F6AE5-B275-6D6B-6EBF-B1C3EFF9CF1F}"/>
              </a:ext>
            </a:extLst>
          </p:cNvPr>
          <p:cNvSpPr/>
          <p:nvPr/>
        </p:nvSpPr>
        <p:spPr>
          <a:xfrm>
            <a:off x="600075" y="2844825"/>
            <a:ext cx="4438650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8306D-F429-DA61-5A9E-FCEBD4A03965}"/>
              </a:ext>
            </a:extLst>
          </p:cNvPr>
          <p:cNvSpPr/>
          <p:nvPr/>
        </p:nvSpPr>
        <p:spPr>
          <a:xfrm>
            <a:off x="5153024" y="1819275"/>
            <a:ext cx="6286499" cy="4762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8865C-A63B-3C84-ED43-7E666C1C2923}"/>
              </a:ext>
            </a:extLst>
          </p:cNvPr>
          <p:cNvSpPr/>
          <p:nvPr/>
        </p:nvSpPr>
        <p:spPr>
          <a:xfrm>
            <a:off x="5153025" y="2826316"/>
            <a:ext cx="2097771" cy="476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570466-94CC-1175-8753-6DEC7B5DCF46}"/>
              </a:ext>
            </a:extLst>
          </p:cNvPr>
          <p:cNvSpPr txBox="1"/>
          <p:nvPr/>
        </p:nvSpPr>
        <p:spPr>
          <a:xfrm>
            <a:off x="2590800" y="18298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B93D5E-CC57-82F3-4776-C001AB63BEA5}"/>
              </a:ext>
            </a:extLst>
          </p:cNvPr>
          <p:cNvSpPr txBox="1"/>
          <p:nvPr/>
        </p:nvSpPr>
        <p:spPr>
          <a:xfrm>
            <a:off x="2590800" y="289828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FB32141-01C8-E3A3-F3D3-F0A360A6956D}"/>
              </a:ext>
            </a:extLst>
          </p:cNvPr>
          <p:cNvSpPr txBox="1"/>
          <p:nvPr/>
        </p:nvSpPr>
        <p:spPr>
          <a:xfrm>
            <a:off x="8108048" y="186159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F02861-649B-6552-3045-223C70A4300C}"/>
              </a:ext>
            </a:extLst>
          </p:cNvPr>
          <p:cNvSpPr txBox="1"/>
          <p:nvPr/>
        </p:nvSpPr>
        <p:spPr>
          <a:xfrm>
            <a:off x="6037497" y="2878693"/>
            <a:ext cx="75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6D11F6-82DD-4D44-1D2B-6D468EDCD97E}"/>
              </a:ext>
            </a:extLst>
          </p:cNvPr>
          <p:cNvSpPr txBox="1"/>
          <p:nvPr/>
        </p:nvSpPr>
        <p:spPr>
          <a:xfrm>
            <a:off x="4767262" y="4264050"/>
            <a:ext cx="2657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600" dirty="0"/>
              <a:t>Remplacement : min(</a:t>
            </a:r>
            <a:r>
              <a:rPr lang="fr-BE" sz="1600" dirty="0" err="1"/>
              <a:t>b,c</a:t>
            </a:r>
            <a:r>
              <a:rPr lang="fr-BE" sz="1600" dirty="0"/>
              <a:t>)</a:t>
            </a:r>
          </a:p>
          <a:p>
            <a:pPr algn="ctr"/>
            <a:r>
              <a:rPr lang="fr-BE" sz="1600" dirty="0"/>
              <a:t>Espèces qui ont été remplacées par d’autres espèces entre les deux sites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CEE1D98-4B24-2F3A-F28C-055D5D18537B}"/>
              </a:ext>
            </a:extLst>
          </p:cNvPr>
          <p:cNvSpPr txBox="1"/>
          <p:nvPr/>
        </p:nvSpPr>
        <p:spPr>
          <a:xfrm>
            <a:off x="7475869" y="214753"/>
            <a:ext cx="396365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dirty="0"/>
              <a:t>a = nombre d’espèces en commun entre les sites</a:t>
            </a:r>
          </a:p>
          <a:p>
            <a:r>
              <a:rPr lang="fr-BE" dirty="0"/>
              <a:t>b = nombre d’espèces propres au site 1</a:t>
            </a:r>
          </a:p>
          <a:p>
            <a:r>
              <a:rPr lang="fr-BE" dirty="0"/>
              <a:t>c = nombre d’espèces propres au site 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8C928D-F5F4-5DD8-2C09-21ABBD6DD93C}"/>
              </a:ext>
            </a:extLst>
          </p:cNvPr>
          <p:cNvSpPr txBox="1"/>
          <p:nvPr/>
        </p:nvSpPr>
        <p:spPr>
          <a:xfrm>
            <a:off x="8048625" y="4264050"/>
            <a:ext cx="315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600" dirty="0"/>
              <a:t>Différence : |b-c|</a:t>
            </a:r>
          </a:p>
          <a:p>
            <a:pPr algn="ctr"/>
            <a:r>
              <a:rPr lang="fr-BE" sz="1600" dirty="0"/>
              <a:t>Espèces qui ne sont pas remplacées par d’autres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7115643-224F-F0D7-B9B5-64886432D413}"/>
              </a:ext>
            </a:extLst>
          </p:cNvPr>
          <p:cNvSpPr txBox="1"/>
          <p:nvPr/>
        </p:nvSpPr>
        <p:spPr>
          <a:xfrm>
            <a:off x="210632" y="5466086"/>
            <a:ext cx="110669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dirty="0"/>
              <a:t>Un fort remplacement appuierait l’hypothèse selon laquelle les deux sites correspondent à des environnements distincts dont les caractéristiques aboutissent à l’installation de communautés spécifiques. </a:t>
            </a:r>
          </a:p>
          <a:p>
            <a:endParaRPr lang="fr-BE" dirty="0"/>
          </a:p>
          <a:p>
            <a:r>
              <a:rPr lang="fr-BE" dirty="0"/>
              <a:t>Une forte différence de richesse pourrait signifier que l’un des deux sites est fortement dégradé par rapport à l’autre.</a:t>
            </a:r>
          </a:p>
        </p:txBody>
      </p:sp>
    </p:spTree>
    <p:extLst>
      <p:ext uri="{BB962C8B-B14F-4D97-AF65-F5344CB8AC3E}">
        <p14:creationId xmlns:p14="http://schemas.microsoft.com/office/powerpoint/2010/main" val="313370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ZoneTexte 123">
            <a:extLst>
              <a:ext uri="{FF2B5EF4-FFF2-40B4-BE49-F238E27FC236}">
                <a16:creationId xmlns:a16="http://schemas.microsoft.com/office/drawing/2014/main" id="{103D0F72-CEF5-11F8-0FAB-E66FA6E10F38}"/>
              </a:ext>
            </a:extLst>
          </p:cNvPr>
          <p:cNvSpPr txBox="1"/>
          <p:nvPr/>
        </p:nvSpPr>
        <p:spPr>
          <a:xfrm>
            <a:off x="278390" y="2668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Diagrammes de </a:t>
            </a:r>
            <a:r>
              <a:rPr lang="fr-BE" sz="2800" dirty="0" err="1"/>
              <a:t>Venn</a:t>
            </a:r>
            <a:endParaRPr lang="fr-BE" dirty="0"/>
          </a:p>
          <a:p>
            <a:endParaRPr lang="fr-BE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6AE830-B8EC-9110-D72D-29412CFBB59F}"/>
              </a:ext>
            </a:extLst>
          </p:cNvPr>
          <p:cNvSpPr txBox="1"/>
          <p:nvPr/>
        </p:nvSpPr>
        <p:spPr>
          <a:xfrm>
            <a:off x="324414" y="814918"/>
            <a:ext cx="11242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Simples mais efficaces 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570466-94CC-1175-8753-6DEC7B5DCF46}"/>
              </a:ext>
            </a:extLst>
          </p:cNvPr>
          <p:cNvSpPr txBox="1"/>
          <p:nvPr/>
        </p:nvSpPr>
        <p:spPr>
          <a:xfrm>
            <a:off x="2590800" y="18298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F02861-649B-6552-3045-223C70A4300C}"/>
              </a:ext>
            </a:extLst>
          </p:cNvPr>
          <p:cNvSpPr txBox="1"/>
          <p:nvPr/>
        </p:nvSpPr>
        <p:spPr>
          <a:xfrm>
            <a:off x="6037497" y="2878693"/>
            <a:ext cx="75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3074" name="Picture 2" descr="Diagramme de Venn avec R ou RStudio : Un Million de Façons - Datanovia">
            <a:extLst>
              <a:ext uri="{FF2B5EF4-FFF2-40B4-BE49-F238E27FC236}">
                <a16:creationId xmlns:a16="http://schemas.microsoft.com/office/drawing/2014/main" id="{30497106-7F75-05CC-9195-6801965F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72" y="1315765"/>
            <a:ext cx="549783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A68DFD1-1A35-B450-8AB2-356FE818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83" y="1432982"/>
            <a:ext cx="5071589" cy="50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9D80F-FA78-68F6-AE97-342144625E8D}"/>
              </a:ext>
            </a:extLst>
          </p:cNvPr>
          <p:cNvSpPr txBox="1"/>
          <p:nvPr/>
        </p:nvSpPr>
        <p:spPr>
          <a:xfrm>
            <a:off x="278391" y="119562"/>
            <a:ext cx="84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Première définition : théorie de l’information</a:t>
            </a:r>
          </a:p>
        </p:txBody>
      </p:sp>
      <p:pic>
        <p:nvPicPr>
          <p:cNvPr id="48" name="Image 47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059DEE-2469-5C73-26ED-6C4C387D23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4127756" y="2015310"/>
            <a:ext cx="951524" cy="620897"/>
          </a:xfrm>
          <a:prstGeom prst="rect">
            <a:avLst/>
          </a:prstGeom>
        </p:spPr>
      </p:pic>
      <p:pic>
        <p:nvPicPr>
          <p:cNvPr id="49" name="Image 48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22C0C59C-0430-1387-116E-564B822AA5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43" y="2091999"/>
            <a:ext cx="749500" cy="606787"/>
          </a:xfrm>
          <a:prstGeom prst="rect">
            <a:avLst/>
          </a:prstGeom>
        </p:spPr>
      </p:pic>
      <p:pic>
        <p:nvPicPr>
          <p:cNvPr id="50" name="Image 49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9A07793B-AD8C-7C5D-B9CC-CE7BEDCF54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64" y="2107253"/>
            <a:ext cx="875082" cy="5627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1C9F347-2FCD-3292-843C-4167CB04C10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123" y="2204176"/>
            <a:ext cx="818368" cy="49102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2A23CB63-4B2C-824F-453A-102E3FDD647D}"/>
              </a:ext>
            </a:extLst>
          </p:cNvPr>
          <p:cNvSpPr txBox="1"/>
          <p:nvPr/>
        </p:nvSpPr>
        <p:spPr>
          <a:xfrm>
            <a:off x="368236" y="1236825"/>
            <a:ext cx="536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Exemple 1 :</a:t>
            </a:r>
            <a:r>
              <a:rPr lang="fr-BE" dirty="0"/>
              <a:t> combien de question binaires permettent de déterminer l’identité d’un spécimen ?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4AA3127-9782-A5D6-2C93-5CEB669690A4}"/>
              </a:ext>
            </a:extLst>
          </p:cNvPr>
          <p:cNvGrpSpPr/>
          <p:nvPr/>
        </p:nvGrpSpPr>
        <p:grpSpPr>
          <a:xfrm>
            <a:off x="558950" y="2906215"/>
            <a:ext cx="4706401" cy="2588762"/>
            <a:chOff x="402163" y="2177112"/>
            <a:chExt cx="4706401" cy="2588762"/>
          </a:xfrm>
        </p:grpSpPr>
        <p:pic>
          <p:nvPicPr>
            <p:cNvPr id="53" name="Image 52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73A32704-4639-37FE-E495-4C36EA4A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4157040" y="4144977"/>
              <a:ext cx="951524" cy="620897"/>
            </a:xfrm>
            <a:prstGeom prst="rect">
              <a:avLst/>
            </a:prstGeom>
          </p:spPr>
        </p:pic>
        <p:pic>
          <p:nvPicPr>
            <p:cNvPr id="54" name="Image 53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A8CC86F9-5DC7-B25F-F20D-D40ADB5F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855" y="4158818"/>
              <a:ext cx="749500" cy="606787"/>
            </a:xfrm>
            <a:prstGeom prst="rect">
              <a:avLst/>
            </a:prstGeom>
          </p:spPr>
        </p:pic>
        <p:pic>
          <p:nvPicPr>
            <p:cNvPr id="55" name="Image 54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A7781208-9C51-7FEE-4CA4-89928405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176" y="4174072"/>
              <a:ext cx="875082" cy="562708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545548B1-941E-ACAD-3B51-949057E65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4335" y="4270995"/>
              <a:ext cx="818368" cy="491020"/>
            </a:xfrm>
            <a:prstGeom prst="rect">
              <a:avLst/>
            </a:prstGeom>
          </p:spPr>
        </p:pic>
        <p:sp>
          <p:nvSpPr>
            <p:cNvPr id="57" name="Accolade fermante 56">
              <a:extLst>
                <a:ext uri="{FF2B5EF4-FFF2-40B4-BE49-F238E27FC236}">
                  <a16:creationId xmlns:a16="http://schemas.microsoft.com/office/drawing/2014/main" id="{4C9DB551-7D60-44FC-ADED-9A11F6D48F2A}"/>
                </a:ext>
              </a:extLst>
            </p:cNvPr>
            <p:cNvSpPr/>
            <p:nvPr/>
          </p:nvSpPr>
          <p:spPr>
            <a:xfrm rot="16200000">
              <a:off x="1247472" y="3206728"/>
              <a:ext cx="357833" cy="136627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8" name="Accolade fermante 57">
              <a:extLst>
                <a:ext uri="{FF2B5EF4-FFF2-40B4-BE49-F238E27FC236}">
                  <a16:creationId xmlns:a16="http://schemas.microsoft.com/office/drawing/2014/main" id="{1269A624-C257-77A8-06D1-220EC964DDBF}"/>
                </a:ext>
              </a:extLst>
            </p:cNvPr>
            <p:cNvSpPr/>
            <p:nvPr/>
          </p:nvSpPr>
          <p:spPr>
            <a:xfrm rot="16200000">
              <a:off x="3770747" y="3206727"/>
              <a:ext cx="357833" cy="136627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59" name="Accolade fermante 58">
              <a:extLst>
                <a:ext uri="{FF2B5EF4-FFF2-40B4-BE49-F238E27FC236}">
                  <a16:creationId xmlns:a16="http://schemas.microsoft.com/office/drawing/2014/main" id="{A9CCAECF-9799-0ADF-E8A8-4AD88450F18B}"/>
                </a:ext>
              </a:extLst>
            </p:cNvPr>
            <p:cNvSpPr/>
            <p:nvPr/>
          </p:nvSpPr>
          <p:spPr>
            <a:xfrm rot="16200000">
              <a:off x="2503441" y="1571540"/>
              <a:ext cx="357833" cy="225528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661B84E-E1A2-FEAB-FE32-917823D7C442}"/>
                </a:ext>
              </a:extLst>
            </p:cNvPr>
            <p:cNvSpPr txBox="1"/>
            <p:nvPr/>
          </p:nvSpPr>
          <p:spPr>
            <a:xfrm>
              <a:off x="978127" y="2177112"/>
              <a:ext cx="3506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400" dirty="0"/>
                <a:t>Le spécimen appartient au premier groupe ?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C94B8FC-22B1-ABD4-5215-110556B5DCEB}"/>
                </a:ext>
              </a:extLst>
            </p:cNvPr>
            <p:cNvSpPr txBox="1"/>
            <p:nvPr/>
          </p:nvSpPr>
          <p:spPr>
            <a:xfrm>
              <a:off x="402163" y="2997255"/>
              <a:ext cx="2048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400" dirty="0"/>
                <a:t>Le spécimen appartient à l’espèce grise ?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69AE1384-2332-B42B-E275-174D09410825}"/>
                </a:ext>
              </a:extLst>
            </p:cNvPr>
            <p:cNvSpPr txBox="1"/>
            <p:nvPr/>
          </p:nvSpPr>
          <p:spPr>
            <a:xfrm>
              <a:off x="2895344" y="2979658"/>
              <a:ext cx="20484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sz="1400" dirty="0"/>
                <a:t>Le spécimen appartient à l’espèce bleue ?</a:t>
              </a:r>
            </a:p>
          </p:txBody>
        </p:sp>
      </p:grpSp>
      <p:sp>
        <p:nvSpPr>
          <p:cNvPr id="67" name="ZoneTexte 66">
            <a:extLst>
              <a:ext uri="{FF2B5EF4-FFF2-40B4-BE49-F238E27FC236}">
                <a16:creationId xmlns:a16="http://schemas.microsoft.com/office/drawing/2014/main" id="{A37EDA23-C1BA-FFF2-6795-C103FAA7BBD3}"/>
              </a:ext>
            </a:extLst>
          </p:cNvPr>
          <p:cNvSpPr txBox="1"/>
          <p:nvPr/>
        </p:nvSpPr>
        <p:spPr>
          <a:xfrm>
            <a:off x="-125454" y="5687900"/>
            <a:ext cx="63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Dans tous les cas, il faut poser exactement deux questions</a:t>
            </a:r>
          </a:p>
          <a:p>
            <a:pPr algn="ctr"/>
            <a:r>
              <a:rPr lang="fr-BE" dirty="0"/>
              <a:t>L’échantillon contient donc 2 bit d’information</a:t>
            </a:r>
          </a:p>
          <a:p>
            <a:pPr algn="ctr"/>
            <a:r>
              <a:rPr lang="fr-BE" dirty="0"/>
              <a:t>1 bit = un choix binaire</a:t>
            </a:r>
          </a:p>
          <a:p>
            <a:endParaRPr lang="fr-BE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D39CB02-DA2D-D981-C1BA-FD5E4939B685}"/>
              </a:ext>
            </a:extLst>
          </p:cNvPr>
          <p:cNvSpPr txBox="1"/>
          <p:nvPr/>
        </p:nvSpPr>
        <p:spPr>
          <a:xfrm>
            <a:off x="278391" y="710977"/>
            <a:ext cx="63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L’indice de Shannon : l’entropie informationnelle</a:t>
            </a:r>
          </a:p>
          <a:p>
            <a:endParaRPr lang="fr-BE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5E6DFA4-BEE4-5C20-AB79-9B53A6FF939F}"/>
              </a:ext>
            </a:extLst>
          </p:cNvPr>
          <p:cNvGrpSpPr/>
          <p:nvPr/>
        </p:nvGrpSpPr>
        <p:grpSpPr>
          <a:xfrm>
            <a:off x="6455978" y="464345"/>
            <a:ext cx="6355169" cy="3989724"/>
            <a:chOff x="5535329" y="2344248"/>
            <a:chExt cx="6355169" cy="3989724"/>
          </a:xfrm>
        </p:grpSpPr>
        <p:pic>
          <p:nvPicPr>
            <p:cNvPr id="70" name="Image 69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F8B1DCDD-3F19-D4CB-6266-37673F63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292" y="2710192"/>
              <a:ext cx="749500" cy="606787"/>
            </a:xfrm>
            <a:prstGeom prst="rect">
              <a:avLst/>
            </a:prstGeom>
          </p:spPr>
        </p:pic>
        <p:pic>
          <p:nvPicPr>
            <p:cNvPr id="71" name="Image 70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F8E454B6-867C-0433-1376-F115945A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613" y="2725446"/>
              <a:ext cx="875082" cy="562708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796D96C1-562C-2707-6EFA-FAE80F316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8772" y="2822369"/>
              <a:ext cx="818368" cy="491020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E665752-F133-22EC-5B92-244DDEA0081E}"/>
                </a:ext>
              </a:extLst>
            </p:cNvPr>
            <p:cNvSpPr txBox="1"/>
            <p:nvPr/>
          </p:nvSpPr>
          <p:spPr>
            <a:xfrm>
              <a:off x="6512248" y="2344248"/>
              <a:ext cx="1253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/>
                <a:t>Exemple 2</a:t>
              </a: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05E3F22-2B18-BA31-44F9-5DBB13C5604C}"/>
                </a:ext>
              </a:extLst>
            </p:cNvPr>
            <p:cNvGrpSpPr/>
            <p:nvPr/>
          </p:nvGrpSpPr>
          <p:grpSpPr>
            <a:xfrm>
              <a:off x="6446040" y="3393070"/>
              <a:ext cx="3952003" cy="2617737"/>
              <a:chOff x="6376432" y="3807411"/>
              <a:chExt cx="3952003" cy="2617737"/>
            </a:xfrm>
          </p:grpSpPr>
          <p:pic>
            <p:nvPicPr>
              <p:cNvPr id="77" name="Image 7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EDE084E-F480-58EE-3091-8240B9A42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556" y="4872667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78" name="Image 7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C86661F6-78E1-3981-4F94-710B48C3F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6877" y="4887921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79" name="Image 78">
                <a:extLst>
                  <a:ext uri="{FF2B5EF4-FFF2-40B4-BE49-F238E27FC236}">
                    <a16:creationId xmlns:a16="http://schemas.microsoft.com/office/drawing/2014/main" id="{C52C7BAD-1FEF-A090-AB1D-E7B186D66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70036" y="4984844"/>
                <a:ext cx="818368" cy="491020"/>
              </a:xfrm>
              <a:prstGeom prst="rect">
                <a:avLst/>
              </a:prstGeom>
            </p:spPr>
          </p:pic>
          <p:sp>
            <p:nvSpPr>
              <p:cNvPr id="80" name="Accolade fermante 79">
                <a:extLst>
                  <a:ext uri="{FF2B5EF4-FFF2-40B4-BE49-F238E27FC236}">
                    <a16:creationId xmlns:a16="http://schemas.microsoft.com/office/drawing/2014/main" id="{62636174-95B3-5650-B0A1-80E45E3341F2}"/>
                  </a:ext>
                </a:extLst>
              </p:cNvPr>
              <p:cNvSpPr/>
              <p:nvPr/>
            </p:nvSpPr>
            <p:spPr>
              <a:xfrm rot="16200000">
                <a:off x="9083190" y="3980416"/>
                <a:ext cx="357833" cy="136627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BE" dirty="0"/>
              </a:p>
            </p:txBody>
          </p: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0D2BAEB6-2AEE-5B58-900B-AFC47D4BA579}"/>
                  </a:ext>
                </a:extLst>
              </p:cNvPr>
              <p:cNvGrpSpPr/>
              <p:nvPr/>
            </p:nvGrpSpPr>
            <p:grpSpPr>
              <a:xfrm>
                <a:off x="7553326" y="3807411"/>
                <a:ext cx="1703874" cy="1032914"/>
                <a:chOff x="7553326" y="3807411"/>
                <a:chExt cx="1703874" cy="1032914"/>
              </a:xfrm>
            </p:grpSpPr>
            <p:sp>
              <p:nvSpPr>
                <p:cNvPr id="81" name="Accolade fermante 80">
                  <a:extLst>
                    <a:ext uri="{FF2B5EF4-FFF2-40B4-BE49-F238E27FC236}">
                      <a16:creationId xmlns:a16="http://schemas.microsoft.com/office/drawing/2014/main" id="{DE86AB68-21E9-F817-38AD-B16F663F89B0}"/>
                    </a:ext>
                  </a:extLst>
                </p:cNvPr>
                <p:cNvSpPr/>
                <p:nvPr/>
              </p:nvSpPr>
              <p:spPr>
                <a:xfrm rot="16200000">
                  <a:off x="8226346" y="3134391"/>
                  <a:ext cx="357834" cy="1703874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BE" dirty="0"/>
                </a:p>
              </p:txBody>
            </p:sp>
            <p:cxnSp>
              <p:nvCxnSpPr>
                <p:cNvPr id="7" name="Connecteur droit 6">
                  <a:extLst>
                    <a:ext uri="{FF2B5EF4-FFF2-40B4-BE49-F238E27FC236}">
                      <a16:creationId xmlns:a16="http://schemas.microsoft.com/office/drawing/2014/main" id="{CEF0E585-A5FD-76FD-3E59-ADE0E7C6B322}"/>
                    </a:ext>
                  </a:extLst>
                </p:cNvPr>
                <p:cNvCxnSpPr/>
                <p:nvPr/>
              </p:nvCxnSpPr>
              <p:spPr>
                <a:xfrm>
                  <a:off x="7553326" y="4165245"/>
                  <a:ext cx="0" cy="675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C1D42304-0D86-541A-7F59-FC23568D40F2}"/>
                  </a:ext>
                </a:extLst>
              </p:cNvPr>
              <p:cNvSpPr txBox="1"/>
              <p:nvPr/>
            </p:nvSpPr>
            <p:spPr>
              <a:xfrm>
                <a:off x="6376432" y="5547747"/>
                <a:ext cx="191297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sz="1600" dirty="0"/>
                  <a:t>1 question pour 1/3 des spécimens</a:t>
                </a:r>
              </a:p>
              <a:p>
                <a:endParaRPr lang="fr-BE" dirty="0"/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2EB9B783-9CFD-09DB-7918-61258263409F}"/>
                  </a:ext>
                </a:extLst>
              </p:cNvPr>
              <p:cNvSpPr txBox="1"/>
              <p:nvPr/>
            </p:nvSpPr>
            <p:spPr>
              <a:xfrm>
                <a:off x="8415462" y="5563374"/>
                <a:ext cx="191297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BE" sz="1600" dirty="0"/>
                  <a:t>2 questions pour 2/3 des spécimens</a:t>
                </a:r>
              </a:p>
              <a:p>
                <a:endParaRPr lang="fr-BE" dirty="0"/>
              </a:p>
            </p:txBody>
          </p:sp>
        </p:grp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99E417AB-1A64-3026-1740-F8D82BB587B2}"/>
                </a:ext>
              </a:extLst>
            </p:cNvPr>
            <p:cNvSpPr txBox="1"/>
            <p:nvPr/>
          </p:nvSpPr>
          <p:spPr>
            <a:xfrm>
              <a:off x="5535329" y="5687641"/>
              <a:ext cx="6355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/>
                <a:t>1*1/3 + 2*2/3 = 5/3 = 1,67 bit</a:t>
              </a:r>
            </a:p>
            <a:p>
              <a:endParaRPr lang="fr-BE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146E2D5-4984-0497-3B08-9AB5118FD234}"/>
              </a:ext>
            </a:extLst>
          </p:cNvPr>
          <p:cNvGrpSpPr/>
          <p:nvPr/>
        </p:nvGrpSpPr>
        <p:grpSpPr>
          <a:xfrm>
            <a:off x="7366689" y="4767273"/>
            <a:ext cx="3866749" cy="1261439"/>
            <a:chOff x="6472768" y="4169619"/>
            <a:chExt cx="3866749" cy="1261439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81912297-0FD0-D8FE-FF7D-90570D94AEC4}"/>
                </a:ext>
              </a:extLst>
            </p:cNvPr>
            <p:cNvGrpSpPr/>
            <p:nvPr/>
          </p:nvGrpSpPr>
          <p:grpSpPr>
            <a:xfrm>
              <a:off x="6472768" y="4169619"/>
              <a:ext cx="3838392" cy="1261439"/>
              <a:chOff x="6873571" y="5612358"/>
              <a:chExt cx="3838392" cy="1261439"/>
            </a:xfrm>
          </p:grpSpPr>
          <p:pic>
            <p:nvPicPr>
              <p:cNvPr id="37" name="Image 36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6F29ED2B-2A24-99BC-F726-DE0D7577A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9949">
                <a:off x="8858032" y="6252900"/>
                <a:ext cx="951524" cy="620897"/>
              </a:xfrm>
              <a:prstGeom prst="rect">
                <a:avLst/>
              </a:prstGeom>
            </p:spPr>
          </p:pic>
          <p:pic>
            <p:nvPicPr>
              <p:cNvPr id="38" name="Image 37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95E708BC-F8F7-74CF-8B8F-48834E845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229" y="5612358"/>
                <a:ext cx="749500" cy="606787"/>
              </a:xfrm>
              <a:prstGeom prst="rect">
                <a:avLst/>
              </a:prstGeom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5ED21EA4-D55A-1728-FA97-0857DDE61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784776" y="5719046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864A7D22-3929-E94D-C7D9-474BD1E8C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92357" y="5797044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21E449D1-19B3-0B97-46B8-939341ED3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73571" y="6378343"/>
                <a:ext cx="818368" cy="491020"/>
              </a:xfrm>
              <a:prstGeom prst="rect">
                <a:avLst/>
              </a:prstGeom>
            </p:spPr>
          </p:pic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7291CDF8-73DA-B3A2-D63A-BEE61FB9E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93595" y="6357821"/>
                <a:ext cx="818368" cy="491020"/>
              </a:xfrm>
              <a:prstGeom prst="rect">
                <a:avLst/>
              </a:prstGeom>
            </p:spPr>
          </p:pic>
        </p:grpSp>
        <p:pic>
          <p:nvPicPr>
            <p:cNvPr id="46" name="Image 45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E58BA5DD-A375-9A10-689C-6F8432151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4435" y="4263029"/>
              <a:ext cx="875082" cy="562708"/>
            </a:xfrm>
            <a:prstGeom prst="rect">
              <a:avLst/>
            </a:prstGeom>
          </p:spPr>
        </p:pic>
        <p:pic>
          <p:nvPicPr>
            <p:cNvPr id="47" name="Image 46" descr="Une image contenant lumière, lampe&#10;&#10;Description générée automatiquement">
              <a:extLst>
                <a:ext uri="{FF2B5EF4-FFF2-40B4-BE49-F238E27FC236}">
                  <a16:creationId xmlns:a16="http://schemas.microsoft.com/office/drawing/2014/main" id="{B9B156C8-1ED3-CBDB-8503-A329881B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864" y="4945480"/>
              <a:ext cx="906653" cy="471268"/>
            </a:xfrm>
            <a:prstGeom prst="rect">
              <a:avLst/>
            </a:prstGeom>
          </p:spPr>
        </p:pic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BF6A6D07-3433-EDFC-D76E-B534F2E899AD}"/>
              </a:ext>
            </a:extLst>
          </p:cNvPr>
          <p:cNvSpPr txBox="1"/>
          <p:nvPr/>
        </p:nvSpPr>
        <p:spPr>
          <a:xfrm>
            <a:off x="7433341" y="4334018"/>
            <a:ext cx="125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Exemple 3</a:t>
            </a:r>
          </a:p>
        </p:txBody>
      </p:sp>
    </p:spTree>
    <p:extLst>
      <p:ext uri="{BB962C8B-B14F-4D97-AF65-F5344CB8AC3E}">
        <p14:creationId xmlns:p14="http://schemas.microsoft.com/office/powerpoint/2010/main" val="301250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9D80F-FA78-68F6-AE97-342144625E8D}"/>
              </a:ext>
            </a:extLst>
          </p:cNvPr>
          <p:cNvSpPr txBox="1"/>
          <p:nvPr/>
        </p:nvSpPr>
        <p:spPr>
          <a:xfrm>
            <a:off x="278391" y="119562"/>
            <a:ext cx="84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Première définition : théorie de l’information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D39CB02-DA2D-D981-C1BA-FD5E4939B685}"/>
              </a:ext>
            </a:extLst>
          </p:cNvPr>
          <p:cNvSpPr txBox="1"/>
          <p:nvPr/>
        </p:nvSpPr>
        <p:spPr>
          <a:xfrm>
            <a:off x="278391" y="710977"/>
            <a:ext cx="63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L’indice de Shannon : l’entropie informationnelle</a:t>
            </a:r>
          </a:p>
          <a:p>
            <a:endParaRPr lang="fr-BE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F48CD67-0CA6-68A1-DE4D-D8B810F63B6B}"/>
              </a:ext>
            </a:extLst>
          </p:cNvPr>
          <p:cNvGrpSpPr/>
          <p:nvPr/>
        </p:nvGrpSpPr>
        <p:grpSpPr>
          <a:xfrm>
            <a:off x="559489" y="1425503"/>
            <a:ext cx="6599774" cy="4236091"/>
            <a:chOff x="417249" y="1380609"/>
            <a:chExt cx="6599774" cy="423609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146E2D5-4984-0497-3B08-9AB5118FD234}"/>
                </a:ext>
              </a:extLst>
            </p:cNvPr>
            <p:cNvGrpSpPr/>
            <p:nvPr/>
          </p:nvGrpSpPr>
          <p:grpSpPr>
            <a:xfrm>
              <a:off x="417249" y="1857680"/>
              <a:ext cx="3866749" cy="1261439"/>
              <a:chOff x="6472768" y="4169619"/>
              <a:chExt cx="3866749" cy="1261439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81912297-0FD0-D8FE-FF7D-90570D94AEC4}"/>
                  </a:ext>
                </a:extLst>
              </p:cNvPr>
              <p:cNvGrpSpPr/>
              <p:nvPr/>
            </p:nvGrpSpPr>
            <p:grpSpPr>
              <a:xfrm>
                <a:off x="6472768" y="4169619"/>
                <a:ext cx="3838392" cy="1261439"/>
                <a:chOff x="6873571" y="5612358"/>
                <a:chExt cx="3838392" cy="1261439"/>
              </a:xfrm>
            </p:grpSpPr>
            <p:pic>
              <p:nvPicPr>
                <p:cNvPr id="37" name="Image 36" descr="Une image contenant lumière&#10;&#10;Description générée automatiquement">
                  <a:extLst>
                    <a:ext uri="{FF2B5EF4-FFF2-40B4-BE49-F238E27FC236}">
                      <a16:creationId xmlns:a16="http://schemas.microsoft.com/office/drawing/2014/main" id="{6F29ED2B-2A24-99BC-F726-DE0D7577A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349949">
                  <a:off x="8858032" y="6252900"/>
                  <a:ext cx="951524" cy="620897"/>
                </a:xfrm>
                <a:prstGeom prst="rect">
                  <a:avLst/>
                </a:prstGeom>
              </p:spPr>
            </p:pic>
            <p:pic>
              <p:nvPicPr>
                <p:cNvPr id="38" name="Image 37" descr="Une image contenant lumière&#10;&#10;Description générée automatiquement">
                  <a:extLst>
                    <a:ext uri="{FF2B5EF4-FFF2-40B4-BE49-F238E27FC236}">
                      <a16:creationId xmlns:a16="http://schemas.microsoft.com/office/drawing/2014/main" id="{95E708BC-F8F7-74CF-8B8F-48834E845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229" y="5612358"/>
                  <a:ext cx="749500" cy="606787"/>
                </a:xfrm>
                <a:prstGeom prst="rect">
                  <a:avLst/>
                </a:prstGeom>
              </p:spPr>
            </p:pic>
            <p:pic>
              <p:nvPicPr>
                <p:cNvPr id="40" name="Image 39">
                  <a:extLst>
                    <a:ext uri="{FF2B5EF4-FFF2-40B4-BE49-F238E27FC236}">
                      <a16:creationId xmlns:a16="http://schemas.microsoft.com/office/drawing/2014/main" id="{5ED21EA4-D55A-1728-FA97-0857DDE612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784776" y="5719046"/>
                  <a:ext cx="818368" cy="491020"/>
                </a:xfrm>
                <a:prstGeom prst="rect">
                  <a:avLst/>
                </a:prstGeom>
              </p:spPr>
            </p:pic>
            <p:pic>
              <p:nvPicPr>
                <p:cNvPr id="41" name="Image 40">
                  <a:extLst>
                    <a:ext uri="{FF2B5EF4-FFF2-40B4-BE49-F238E27FC236}">
                      <a16:creationId xmlns:a16="http://schemas.microsoft.com/office/drawing/2014/main" id="{864A7D22-3929-E94D-C7D9-474BD1E8C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92357" y="5797044"/>
                  <a:ext cx="818368" cy="491020"/>
                </a:xfrm>
                <a:prstGeom prst="rect">
                  <a:avLst/>
                </a:prstGeom>
              </p:spPr>
            </p:pic>
            <p:pic>
              <p:nvPicPr>
                <p:cNvPr id="42" name="Image 41">
                  <a:extLst>
                    <a:ext uri="{FF2B5EF4-FFF2-40B4-BE49-F238E27FC236}">
                      <a16:creationId xmlns:a16="http://schemas.microsoft.com/office/drawing/2014/main" id="{21E449D1-19B3-0B97-46B8-939341ED3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873571" y="6378343"/>
                  <a:ext cx="818368" cy="491020"/>
                </a:xfrm>
                <a:prstGeom prst="rect">
                  <a:avLst/>
                </a:prstGeom>
              </p:spPr>
            </p:pic>
            <p:pic>
              <p:nvPicPr>
                <p:cNvPr id="43" name="Image 42">
                  <a:extLst>
                    <a:ext uri="{FF2B5EF4-FFF2-40B4-BE49-F238E27FC236}">
                      <a16:creationId xmlns:a16="http://schemas.microsoft.com/office/drawing/2014/main" id="{7291CDF8-73DA-B3A2-D63A-BEE61FB9E7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893595" y="6357821"/>
                  <a:ext cx="818368" cy="491020"/>
                </a:xfrm>
                <a:prstGeom prst="rect">
                  <a:avLst/>
                </a:prstGeom>
              </p:spPr>
            </p:pic>
          </p:grpSp>
          <p:pic>
            <p:nvPicPr>
              <p:cNvPr id="46" name="Image 45" descr="Une image contenant lumière&#10;&#10;Description générée automatiquement">
                <a:extLst>
                  <a:ext uri="{FF2B5EF4-FFF2-40B4-BE49-F238E27FC236}">
                    <a16:creationId xmlns:a16="http://schemas.microsoft.com/office/drawing/2014/main" id="{E58BA5DD-A375-9A10-689C-6F8432151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4435" y="4263029"/>
                <a:ext cx="875082" cy="562708"/>
              </a:xfrm>
              <a:prstGeom prst="rect">
                <a:avLst/>
              </a:prstGeom>
            </p:spPr>
          </p:pic>
          <p:pic>
            <p:nvPicPr>
              <p:cNvPr id="47" name="Image 46" descr="Une image contenant lumière, lampe&#10;&#10;Description générée automatiquement">
                <a:extLst>
                  <a:ext uri="{FF2B5EF4-FFF2-40B4-BE49-F238E27FC236}">
                    <a16:creationId xmlns:a16="http://schemas.microsoft.com/office/drawing/2014/main" id="{B9B156C8-1ED3-CBDB-8503-A329881B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0864" y="4945480"/>
                <a:ext cx="906653" cy="471268"/>
              </a:xfrm>
              <a:prstGeom prst="rect">
                <a:avLst/>
              </a:prstGeom>
            </p:spPr>
          </p:pic>
        </p:grp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F6A6D07-3433-EDFC-D76E-B534F2E899AD}"/>
                </a:ext>
              </a:extLst>
            </p:cNvPr>
            <p:cNvSpPr txBox="1"/>
            <p:nvPr/>
          </p:nvSpPr>
          <p:spPr>
            <a:xfrm>
              <a:off x="1858671" y="1380609"/>
              <a:ext cx="1253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/>
                <a:t>Exemple 3</a:t>
              </a:r>
            </a:p>
          </p:txBody>
        </p:sp>
        <p:sp>
          <p:nvSpPr>
            <p:cNvPr id="63" name="Accolade fermante 62">
              <a:extLst>
                <a:ext uri="{FF2B5EF4-FFF2-40B4-BE49-F238E27FC236}">
                  <a16:creationId xmlns:a16="http://schemas.microsoft.com/office/drawing/2014/main" id="{8AD14B1C-9D31-3131-8050-AD482D414DDD}"/>
                </a:ext>
              </a:extLst>
            </p:cNvPr>
            <p:cNvSpPr/>
            <p:nvPr/>
          </p:nvSpPr>
          <p:spPr>
            <a:xfrm rot="16200000">
              <a:off x="4469707" y="2536850"/>
              <a:ext cx="357833" cy="253553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65" name="Accolade fermante 64">
              <a:extLst>
                <a:ext uri="{FF2B5EF4-FFF2-40B4-BE49-F238E27FC236}">
                  <a16:creationId xmlns:a16="http://schemas.microsoft.com/office/drawing/2014/main" id="{F5BA017C-0FC7-A628-5515-E6DC8EFEE8B9}"/>
                </a:ext>
              </a:extLst>
            </p:cNvPr>
            <p:cNvSpPr/>
            <p:nvPr/>
          </p:nvSpPr>
          <p:spPr>
            <a:xfrm rot="16200000">
              <a:off x="2910689" y="1893576"/>
              <a:ext cx="357834" cy="312227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926840D2-A552-0BE6-283B-D7FF79866FF1}"/>
                </a:ext>
              </a:extLst>
            </p:cNvPr>
            <p:cNvCxnSpPr/>
            <p:nvPr/>
          </p:nvCxnSpPr>
          <p:spPr>
            <a:xfrm>
              <a:off x="1528469" y="3633630"/>
              <a:ext cx="0" cy="675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11B15DE4-7D8E-D759-DCAA-D467A3DE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62038" y="4490327"/>
              <a:ext cx="818368" cy="491020"/>
            </a:xfrm>
            <a:prstGeom prst="rect">
              <a:avLst/>
            </a:prstGeom>
          </p:spPr>
        </p:pic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205BE7FE-AD27-EC85-21B0-049DA31CB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9875" y="4490327"/>
              <a:ext cx="818368" cy="491020"/>
            </a:xfrm>
            <a:prstGeom prst="rect">
              <a:avLst/>
            </a:prstGeom>
          </p:spPr>
        </p:pic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AD89E7EB-DE0C-A14F-A1A2-5E60FA071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089" y="5071626"/>
              <a:ext cx="818368" cy="491020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89C82B41-DDF8-C46F-8D74-D443A28C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4713" y="5125680"/>
              <a:ext cx="818368" cy="491020"/>
            </a:xfrm>
            <a:prstGeom prst="rect">
              <a:avLst/>
            </a:prstGeom>
          </p:spPr>
        </p:pic>
        <p:sp>
          <p:nvSpPr>
            <p:cNvPr id="82" name="Accolade fermante 81">
              <a:extLst>
                <a:ext uri="{FF2B5EF4-FFF2-40B4-BE49-F238E27FC236}">
                  <a16:creationId xmlns:a16="http://schemas.microsoft.com/office/drawing/2014/main" id="{49BB380C-2EB2-A24D-6E04-0F8A3DE787DB}"/>
                </a:ext>
              </a:extLst>
            </p:cNvPr>
            <p:cNvSpPr/>
            <p:nvPr/>
          </p:nvSpPr>
          <p:spPr>
            <a:xfrm rot="16200000">
              <a:off x="3195622" y="3631264"/>
              <a:ext cx="357833" cy="10678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83" name="Accolade fermante 82">
              <a:extLst>
                <a:ext uri="{FF2B5EF4-FFF2-40B4-BE49-F238E27FC236}">
                  <a16:creationId xmlns:a16="http://schemas.microsoft.com/office/drawing/2014/main" id="{41A8C7ED-DE36-BF9F-B9C0-CCCC4874E9F7}"/>
                </a:ext>
              </a:extLst>
            </p:cNvPr>
            <p:cNvSpPr/>
            <p:nvPr/>
          </p:nvSpPr>
          <p:spPr>
            <a:xfrm rot="16200000">
              <a:off x="5743793" y="3631264"/>
              <a:ext cx="357833" cy="1067802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pic>
          <p:nvPicPr>
            <p:cNvPr id="84" name="Image 83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58467EDB-B922-18E7-975A-182D22E05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743" y="4373875"/>
              <a:ext cx="749500" cy="606787"/>
            </a:xfrm>
            <a:prstGeom prst="rect">
              <a:avLst/>
            </a:prstGeom>
          </p:spPr>
        </p:pic>
        <p:pic>
          <p:nvPicPr>
            <p:cNvPr id="86" name="Image 85" descr="Une image contenant lumière, lampe&#10;&#10;Description générée automatiquement">
              <a:extLst>
                <a:ext uri="{FF2B5EF4-FFF2-40B4-BE49-F238E27FC236}">
                  <a16:creationId xmlns:a16="http://schemas.microsoft.com/office/drawing/2014/main" id="{9C456EC1-3E53-02E2-A91F-27C9D315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975" y="4490327"/>
              <a:ext cx="906653" cy="471268"/>
            </a:xfrm>
            <a:prstGeom prst="rect">
              <a:avLst/>
            </a:prstGeom>
          </p:spPr>
        </p:pic>
        <p:pic>
          <p:nvPicPr>
            <p:cNvPr id="87" name="Image 86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A37D728B-2F66-51A2-CEA0-7C8AD311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9949">
              <a:off x="4909183" y="4411372"/>
              <a:ext cx="951524" cy="620897"/>
            </a:xfrm>
            <a:prstGeom prst="rect">
              <a:avLst/>
            </a:prstGeom>
          </p:spPr>
        </p:pic>
        <p:pic>
          <p:nvPicPr>
            <p:cNvPr id="89" name="Image 88" descr="Une image contenant lumière&#10;&#10;Description générée automatiquement">
              <a:extLst>
                <a:ext uri="{FF2B5EF4-FFF2-40B4-BE49-F238E27FC236}">
                  <a16:creationId xmlns:a16="http://schemas.microsoft.com/office/drawing/2014/main" id="{80211132-8CBA-CD20-1515-6F1BCF4E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941" y="4440466"/>
              <a:ext cx="875082" cy="562708"/>
            </a:xfrm>
            <a:prstGeom prst="rect">
              <a:avLst/>
            </a:prstGeom>
          </p:spPr>
        </p:pic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E05C4F20-3D3F-BACC-2D9E-764D0A9114CE}"/>
              </a:ext>
            </a:extLst>
          </p:cNvPr>
          <p:cNvSpPr txBox="1"/>
          <p:nvPr/>
        </p:nvSpPr>
        <p:spPr>
          <a:xfrm>
            <a:off x="987459" y="5801033"/>
            <a:ext cx="623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4/8*1+ (1/8*3)*4 = 16/8 = 2 bits</a:t>
            </a:r>
          </a:p>
          <a:p>
            <a:pPr algn="ctr"/>
            <a:r>
              <a:rPr lang="fr-BE" dirty="0"/>
              <a:t>Plus d’espèces que pour l’exemple 1 mais plus de redondance, donc chaque individu apporte une part moindre d’information</a:t>
            </a:r>
          </a:p>
          <a:p>
            <a:endParaRPr lang="fr-BE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01A751D-078C-47EA-632A-9266AE92D83E}"/>
              </a:ext>
            </a:extLst>
          </p:cNvPr>
          <p:cNvGrpSpPr/>
          <p:nvPr/>
        </p:nvGrpSpPr>
        <p:grpSpPr>
          <a:xfrm>
            <a:off x="5296963" y="1439109"/>
            <a:ext cx="6762956" cy="4200413"/>
            <a:chOff x="5296963" y="1439109"/>
            <a:chExt cx="6762956" cy="4200413"/>
          </a:xfrm>
        </p:grpSpPr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814A720F-CD57-E6C8-ADDB-67D5927FA88B}"/>
                </a:ext>
              </a:extLst>
            </p:cNvPr>
            <p:cNvSpPr txBox="1"/>
            <p:nvPr/>
          </p:nvSpPr>
          <p:spPr>
            <a:xfrm>
              <a:off x="6719036" y="1439109"/>
              <a:ext cx="5206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b="1" dirty="0"/>
                <a:t>Généralisation : </a:t>
              </a:r>
              <a:r>
                <a:rPr lang="fr-BE" dirty="0"/>
                <a:t>l’indice de diversité de Shannon</a:t>
              </a:r>
            </a:p>
            <a:p>
              <a:endParaRPr lang="fr-BE" dirty="0"/>
            </a:p>
          </p:txBody>
        </p: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93CC3E4D-E5FC-57F7-56FE-2D1959972909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299" y="1959045"/>
              <a:ext cx="2752058" cy="9117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lèche : bas 10">
              <a:extLst>
                <a:ext uri="{FF2B5EF4-FFF2-40B4-BE49-F238E27FC236}">
                  <a16:creationId xmlns:a16="http://schemas.microsoft.com/office/drawing/2014/main" id="{2082FDBB-98FF-3C64-3D4C-8D65881178A8}"/>
                </a:ext>
              </a:extLst>
            </p:cNvPr>
            <p:cNvSpPr/>
            <p:nvPr/>
          </p:nvSpPr>
          <p:spPr>
            <a:xfrm rot="16200000">
              <a:off x="5526065" y="2014862"/>
              <a:ext cx="609600" cy="106780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 dirty="0"/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98496E61-B9EC-9E72-40D0-E8380023D52D}"/>
                </a:ext>
              </a:extLst>
            </p:cNvPr>
            <p:cNvSpPr txBox="1"/>
            <p:nvPr/>
          </p:nvSpPr>
          <p:spPr>
            <a:xfrm>
              <a:off x="6776938" y="3057253"/>
              <a:ext cx="52829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/>
                <a:t>q = nombre d’espèces</a:t>
              </a:r>
            </a:p>
            <a:p>
              <a:pPr algn="ctr"/>
              <a:r>
                <a:rPr lang="fr-BE" dirty="0"/>
                <a:t>pi = proportion de l’espèce i dans l’effectif total</a:t>
              </a:r>
            </a:p>
            <a:p>
              <a:pPr algn="ctr"/>
              <a:r>
                <a:rPr lang="fr-BE" dirty="0"/>
                <a:t>La base du logarithme dépend du « type de question »</a:t>
              </a:r>
            </a:p>
            <a:p>
              <a:endParaRPr lang="fr-BE" dirty="0"/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9EA7759B-B09F-80DF-8EB8-B4987CEC0781}"/>
                </a:ext>
              </a:extLst>
            </p:cNvPr>
            <p:cNvSpPr txBox="1"/>
            <p:nvPr/>
          </p:nvSpPr>
          <p:spPr>
            <a:xfrm>
              <a:off x="7393992" y="4162194"/>
              <a:ext cx="41466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dirty="0"/>
                <a:t>Log2 = question binaire = bit</a:t>
              </a:r>
            </a:p>
            <a:p>
              <a:pPr algn="ctr"/>
              <a:r>
                <a:rPr lang="fr-BE" dirty="0"/>
                <a:t>Log3 = question à 3 réponses = </a:t>
              </a:r>
              <a:r>
                <a:rPr lang="fr-BE" dirty="0" err="1"/>
                <a:t>trit</a:t>
              </a:r>
              <a:endParaRPr lang="fr-BE" dirty="0"/>
            </a:p>
            <a:p>
              <a:pPr algn="ctr"/>
              <a:r>
                <a:rPr lang="fr-BE" dirty="0"/>
                <a:t>Log10 = question à 10 réponses = </a:t>
              </a:r>
              <a:r>
                <a:rPr lang="fr-BE" dirty="0" err="1"/>
                <a:t>decit</a:t>
              </a:r>
              <a:endParaRPr lang="fr-BE" dirty="0"/>
            </a:p>
            <a:p>
              <a:pPr algn="ctr"/>
              <a:r>
                <a:rPr lang="fr-BE" b="1" dirty="0"/>
                <a:t>Ln =question népérienne = </a:t>
              </a:r>
              <a:r>
                <a:rPr lang="fr-BE" b="1" dirty="0" err="1"/>
                <a:t>nat</a:t>
              </a:r>
              <a:endParaRPr lang="fr-BE" b="1" dirty="0"/>
            </a:p>
            <a:p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345618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9D80F-FA78-68F6-AE97-342144625E8D}"/>
              </a:ext>
            </a:extLst>
          </p:cNvPr>
          <p:cNvSpPr txBox="1"/>
          <p:nvPr/>
        </p:nvSpPr>
        <p:spPr>
          <a:xfrm>
            <a:off x="278391" y="119562"/>
            <a:ext cx="84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Première définition : théorie de l’information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D39CB02-DA2D-D981-C1BA-FD5E4939B685}"/>
              </a:ext>
            </a:extLst>
          </p:cNvPr>
          <p:cNvSpPr txBox="1"/>
          <p:nvPr/>
        </p:nvSpPr>
        <p:spPr>
          <a:xfrm>
            <a:off x="278391" y="710977"/>
            <a:ext cx="635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L’indice de Shannon : l’entropie informationnelle</a:t>
            </a:r>
          </a:p>
          <a:p>
            <a:endParaRPr lang="fr-BE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E05C4F20-3D3F-BACC-2D9E-764D0A9114CE}"/>
              </a:ext>
            </a:extLst>
          </p:cNvPr>
          <p:cNvSpPr txBox="1"/>
          <p:nvPr/>
        </p:nvSpPr>
        <p:spPr>
          <a:xfrm>
            <a:off x="278391" y="1353176"/>
            <a:ext cx="90281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Pour un nombre d’espèces donné q, l’indice est maximal pour une distribution uniforme</a:t>
            </a:r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On peut définir l’indice d’équitabilité de </a:t>
            </a:r>
            <a:r>
              <a:rPr lang="fr-BE" dirty="0" err="1"/>
              <a:t>Pielou</a:t>
            </a:r>
            <a:r>
              <a:rPr lang="fr-BE" dirty="0"/>
              <a:t> comme étant :</a:t>
            </a:r>
          </a:p>
          <a:p>
            <a:endParaRPr lang="fr-BE" dirty="0"/>
          </a:p>
          <a:p>
            <a:endParaRPr lang="fr-BE" i="1" dirty="0"/>
          </a:p>
          <a:p>
            <a:endParaRPr lang="fr-BE" i="1" dirty="0"/>
          </a:p>
          <a:p>
            <a:r>
              <a:rPr lang="fr-BE" b="1" dirty="0"/>
              <a:t>ATTENTION :</a:t>
            </a:r>
            <a:r>
              <a:rPr lang="fr-BE" dirty="0"/>
              <a:t> J est supposé refléter la distribution des espèces en fonction de leur abondance,  sans prendre en compte le nombre total d’espèce. Or, J est extrêmement corrélé à H et à la richesse spécifique !  </a:t>
            </a:r>
          </a:p>
          <a:p>
            <a:endParaRPr lang="fr-BE" dirty="0"/>
          </a:p>
          <a:p>
            <a:r>
              <a:rPr lang="fr-BE" dirty="0"/>
              <a:t>J est toujours extrêmement populaire en écologie, cependant </a:t>
            </a:r>
            <a:r>
              <a:rPr lang="fr-BE" u="sng" dirty="0"/>
              <a:t>son utilisation est fortement déconseillée par les statisticiens.</a:t>
            </a:r>
          </a:p>
          <a:p>
            <a:endParaRPr lang="fr-BE" u="sng" dirty="0"/>
          </a:p>
          <a:p>
            <a:r>
              <a:rPr lang="fr-BE" dirty="0"/>
              <a:t>Nous verrons plus loin des indices d’équitabilité plus adaptés.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E3F1C4-A6A4-4B8C-614C-A67F5CDD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0" y="1651200"/>
            <a:ext cx="4605810" cy="11465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09B037-A920-8F4F-5998-554268C6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1" y="3189056"/>
            <a:ext cx="2067213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0C9D80F-FA78-68F6-AE97-342144625E8D}"/>
              </a:ext>
            </a:extLst>
          </p:cNvPr>
          <p:cNvSpPr txBox="1"/>
          <p:nvPr/>
        </p:nvSpPr>
        <p:spPr>
          <a:xfrm>
            <a:off x="278391" y="119562"/>
            <a:ext cx="84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Deuxième définition : l’approche probabiliste</a:t>
            </a:r>
          </a:p>
          <a:p>
            <a:endParaRPr lang="fr-BE" sz="2800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E05C4F20-3D3F-BACC-2D9E-764D0A9114CE}"/>
              </a:ext>
            </a:extLst>
          </p:cNvPr>
          <p:cNvSpPr txBox="1"/>
          <p:nvPr/>
        </p:nvSpPr>
        <p:spPr>
          <a:xfrm>
            <a:off x="278391" y="1242260"/>
            <a:ext cx="902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 prenant deux individus au hasard dans une population, quelles sont les chances d’obtenir deux individus appartenant à la même espèce ?</a:t>
            </a:r>
          </a:p>
          <a:p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6514BD-6AC3-60C0-BFA2-A46944F1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8" y="5271886"/>
            <a:ext cx="5696745" cy="1228896"/>
          </a:xfrm>
          <a:prstGeom prst="rect">
            <a:avLst/>
          </a:prstGeom>
        </p:spPr>
      </p:pic>
      <p:pic>
        <p:nvPicPr>
          <p:cNvPr id="7" name="Image 6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29936C96-5E7B-9CC8-1C56-5E9401293C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9949">
            <a:off x="2513469" y="2909738"/>
            <a:ext cx="951524" cy="620897"/>
          </a:xfrm>
          <a:prstGeom prst="rect">
            <a:avLst/>
          </a:prstGeom>
        </p:spPr>
      </p:pic>
      <p:pic>
        <p:nvPicPr>
          <p:cNvPr id="8" name="Image 7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C5107281-346D-2737-75E9-C5E3028C9A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66" y="2269196"/>
            <a:ext cx="749500" cy="6067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DDEE87E-CA29-DFC4-AF11-223BB67DC74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0213" y="2375884"/>
            <a:ext cx="818368" cy="4910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344D60-CD9C-803F-2C29-A2C34F937B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794" y="2453882"/>
            <a:ext cx="818368" cy="4910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1F7105-EAC7-C0AE-E30C-59A2E821F9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08" y="3035181"/>
            <a:ext cx="818368" cy="4910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5451ECF-501D-78A7-061F-B20C6968A63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032" y="3014659"/>
            <a:ext cx="818368" cy="491020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707648E-B8D1-2E9B-4C90-C78103D0D39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75" y="2362606"/>
            <a:ext cx="875082" cy="562708"/>
          </a:xfrm>
          <a:prstGeom prst="rect">
            <a:avLst/>
          </a:prstGeom>
        </p:spPr>
      </p:pic>
      <p:pic>
        <p:nvPicPr>
          <p:cNvPr id="14" name="Image 13" descr="Une image contenant lumière, lampe&#10;&#10;Description générée automatiquement">
            <a:extLst>
              <a:ext uri="{FF2B5EF4-FFF2-40B4-BE49-F238E27FC236}">
                <a16:creationId xmlns:a16="http://schemas.microsoft.com/office/drawing/2014/main" id="{757674D2-51F5-0147-7E9D-90A8ECED39F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04" y="3045057"/>
            <a:ext cx="906653" cy="4712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DCC46D1-1DB8-7C7B-8808-5D839D9C5166}"/>
              </a:ext>
            </a:extLst>
          </p:cNvPr>
          <p:cNvSpPr txBox="1"/>
          <p:nvPr/>
        </p:nvSpPr>
        <p:spPr>
          <a:xfrm>
            <a:off x="366448" y="3870414"/>
            <a:ext cx="9028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Probabilité de prendre l’espèce grise en premier : 4/8</a:t>
            </a:r>
            <a:br>
              <a:rPr lang="fr-BE" dirty="0"/>
            </a:br>
            <a:r>
              <a:rPr lang="fr-BE" dirty="0"/>
              <a:t>Probabilité de prendre un autre individu gris : il en reste 3 (4-1) sur 7 (8-1), donc 3/7</a:t>
            </a:r>
            <a:br>
              <a:rPr lang="fr-BE" dirty="0"/>
            </a:br>
            <a:r>
              <a:rPr lang="fr-BE" dirty="0"/>
              <a:t>Probabilité de prendre deux gris d’affilée : 4/8 * 4/7 = 2/7</a:t>
            </a:r>
          </a:p>
          <a:p>
            <a:endParaRPr lang="fr-BE" dirty="0"/>
          </a:p>
          <a:p>
            <a:r>
              <a:rPr lang="fr-BE" dirty="0"/>
              <a:t>On répète l’opération pour chaque espèce et on somme.</a:t>
            </a:r>
          </a:p>
          <a:p>
            <a:endParaRPr lang="fr-B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D8A4A5-279F-E591-43F7-5AE08283455E}"/>
              </a:ext>
            </a:extLst>
          </p:cNvPr>
          <p:cNvSpPr txBox="1"/>
          <p:nvPr/>
        </p:nvSpPr>
        <p:spPr>
          <a:xfrm>
            <a:off x="6096000" y="5511459"/>
            <a:ext cx="238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Comme il s’agit d’une probabilité, </a:t>
            </a:r>
            <a:r>
              <a:rPr lang="el-GR" sz="1800" dirty="0"/>
              <a:t>λ</a:t>
            </a:r>
            <a:r>
              <a:rPr lang="fr-BE" sz="1800" dirty="0"/>
              <a:t> est compris entre 0 et 1</a:t>
            </a:r>
            <a:endParaRPr lang="fr-BE" dirty="0"/>
          </a:p>
          <a:p>
            <a:endParaRPr lang="fr-BE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0CD9492-5A8A-3BB6-A117-D2BF1AB1C981}"/>
              </a:ext>
            </a:extLst>
          </p:cNvPr>
          <p:cNvSpPr txBox="1"/>
          <p:nvPr/>
        </p:nvSpPr>
        <p:spPr>
          <a:xfrm>
            <a:off x="278391" y="676504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L’indice de Simpson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357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16514BD-6AC3-60C0-BFA2-A46944F1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1" y="1166402"/>
            <a:ext cx="5696745" cy="122889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E86881F-1C80-528F-1EB8-CE25A2CAE271}"/>
              </a:ext>
            </a:extLst>
          </p:cNvPr>
          <p:cNvSpPr txBox="1"/>
          <p:nvPr/>
        </p:nvSpPr>
        <p:spPr>
          <a:xfrm>
            <a:off x="1644426" y="5086774"/>
            <a:ext cx="9968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/>
              <a:t>D = 1- </a:t>
            </a:r>
            <a:r>
              <a:rPr lang="el-GR" sz="2400" dirty="0"/>
              <a:t>λ</a:t>
            </a:r>
            <a:r>
              <a:rPr lang="fr-BE" sz="2400" dirty="0"/>
              <a:t> Indice de Gini-Simpson </a:t>
            </a:r>
            <a:r>
              <a:rPr lang="fr-BE" dirty="0"/>
              <a:t>(toujours entre 0 et 1)</a:t>
            </a:r>
          </a:p>
          <a:p>
            <a:r>
              <a:rPr lang="fr-BE" sz="2400" dirty="0"/>
              <a:t>D = 1/</a:t>
            </a:r>
            <a:r>
              <a:rPr lang="el-GR" sz="2400" dirty="0"/>
              <a:t> λ</a:t>
            </a:r>
            <a:r>
              <a:rPr lang="fr-BE" sz="2400" dirty="0"/>
              <a:t> </a:t>
            </a:r>
            <a:r>
              <a:rPr lang="fr-BE" sz="2400" b="1" dirty="0"/>
              <a:t>Simpson inverse </a:t>
            </a:r>
            <a:r>
              <a:rPr lang="fr-BE" dirty="0"/>
              <a:t>(toujours strictement positif, peut être supérieur à 1)</a:t>
            </a:r>
          </a:p>
          <a:p>
            <a:endParaRPr lang="fr-BE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74B111-12E7-A415-7A1D-65C2A179AB40}"/>
              </a:ext>
            </a:extLst>
          </p:cNvPr>
          <p:cNvSpPr txBox="1"/>
          <p:nvPr/>
        </p:nvSpPr>
        <p:spPr>
          <a:xfrm>
            <a:off x="287938" y="2625832"/>
            <a:ext cx="6194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Si les nombres sont élevés : n-1 = n et ni-1 = ni</a:t>
            </a:r>
          </a:p>
          <a:p>
            <a:endParaRPr lang="fr-BE" dirty="0"/>
          </a:p>
          <a:p>
            <a:endParaRPr lang="fr-BE" b="1" dirty="0"/>
          </a:p>
          <a:p>
            <a:endParaRPr lang="fr-BE" dirty="0"/>
          </a:p>
          <a:p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8FD2B-9FB7-7942-9440-80553FA4B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41" y="3133600"/>
            <a:ext cx="4391638" cy="92405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A0DF6D4-E49D-7A4E-82FB-781B18C8098D}"/>
              </a:ext>
            </a:extLst>
          </p:cNvPr>
          <p:cNvSpPr txBox="1"/>
          <p:nvPr/>
        </p:nvSpPr>
        <p:spPr>
          <a:xfrm>
            <a:off x="4676588" y="3406619"/>
            <a:ext cx="283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Indice simplifié</a:t>
            </a:r>
            <a:endParaRPr lang="fr-BE" dirty="0"/>
          </a:p>
          <a:p>
            <a:endParaRPr lang="fr-BE" dirty="0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FBB78A4C-E6EB-066C-BC60-AAA29023ED03}"/>
              </a:ext>
            </a:extLst>
          </p:cNvPr>
          <p:cNvSpPr/>
          <p:nvPr/>
        </p:nvSpPr>
        <p:spPr>
          <a:xfrm rot="16200000">
            <a:off x="661382" y="4981811"/>
            <a:ext cx="609600" cy="10678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2EE136-85B1-9E63-20C3-8193626E0350}"/>
              </a:ext>
            </a:extLst>
          </p:cNvPr>
          <p:cNvSpPr txBox="1"/>
          <p:nvPr/>
        </p:nvSpPr>
        <p:spPr>
          <a:xfrm>
            <a:off x="287938" y="4287583"/>
            <a:ext cx="765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fr-BE" dirty="0"/>
              <a:t> exprime une notion opposée à la diversité : </a:t>
            </a:r>
            <a:r>
              <a:rPr lang="fr-BE" u="sng" dirty="0"/>
              <a:t>la concentration.</a:t>
            </a:r>
          </a:p>
          <a:p>
            <a:r>
              <a:rPr lang="fr-BE" dirty="0"/>
              <a:t>Il existe plusieurs manières de convertir </a:t>
            </a:r>
            <a:r>
              <a:rPr lang="el-GR" dirty="0"/>
              <a:t>λ</a:t>
            </a:r>
            <a:r>
              <a:rPr lang="fr-BE" dirty="0"/>
              <a:t> en indice de diversité.</a:t>
            </a:r>
          </a:p>
          <a:p>
            <a:endParaRPr lang="fr-BE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4FE2F3B-FDF3-D563-3B0F-8907AC070612}"/>
              </a:ext>
            </a:extLst>
          </p:cNvPr>
          <p:cNvSpPr txBox="1"/>
          <p:nvPr/>
        </p:nvSpPr>
        <p:spPr>
          <a:xfrm>
            <a:off x="278391" y="119562"/>
            <a:ext cx="84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Deuxième définition : l’approche probabiliste</a:t>
            </a:r>
          </a:p>
          <a:p>
            <a:endParaRPr lang="fr-BE" sz="28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480C553-B3D0-A5B8-E647-BFD23D82C895}"/>
              </a:ext>
            </a:extLst>
          </p:cNvPr>
          <p:cNvSpPr txBox="1"/>
          <p:nvPr/>
        </p:nvSpPr>
        <p:spPr>
          <a:xfrm>
            <a:off x="278391" y="676504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L’indice de Simpson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0058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ZoneTexte 68">
            <a:extLst>
              <a:ext uri="{FF2B5EF4-FFF2-40B4-BE49-F238E27FC236}">
                <a16:creationId xmlns:a16="http://schemas.microsoft.com/office/drawing/2014/main" id="{BD39CB02-DA2D-D981-C1BA-FD5E4939B685}"/>
              </a:ext>
            </a:extLst>
          </p:cNvPr>
          <p:cNvSpPr txBox="1"/>
          <p:nvPr/>
        </p:nvSpPr>
        <p:spPr>
          <a:xfrm>
            <a:off x="268230" y="216014"/>
            <a:ext cx="635516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Généralisation</a:t>
            </a:r>
          </a:p>
          <a:p>
            <a:endParaRPr lang="fr-BE" dirty="0"/>
          </a:p>
          <a:p>
            <a:r>
              <a:rPr lang="fr-BE" dirty="0"/>
              <a:t>Nous avons vu 3 indices de diversité différents :</a:t>
            </a:r>
          </a:p>
          <a:p>
            <a:endParaRPr lang="fr-BE" dirty="0"/>
          </a:p>
          <a:p>
            <a:r>
              <a:rPr lang="fr-BE" b="1" dirty="0"/>
              <a:t>q : </a:t>
            </a:r>
            <a:r>
              <a:rPr lang="fr-BE" dirty="0"/>
              <a:t>la richesse spécifique, en nombre d’espèces</a:t>
            </a:r>
          </a:p>
          <a:p>
            <a:r>
              <a:rPr lang="fr-BE" b="1" dirty="0"/>
              <a:t>H : </a:t>
            </a:r>
            <a:r>
              <a:rPr lang="fr-BE" dirty="0"/>
              <a:t>l’indice de Shannon, ou entropie informationnelle, en </a:t>
            </a:r>
            <a:r>
              <a:rPr lang="fr-BE" dirty="0" err="1"/>
              <a:t>nat</a:t>
            </a:r>
            <a:endParaRPr lang="fr-BE" dirty="0"/>
          </a:p>
          <a:p>
            <a:r>
              <a:rPr lang="fr-BE" b="1" dirty="0"/>
              <a:t>D : </a:t>
            </a:r>
            <a:r>
              <a:rPr lang="fr-BE" dirty="0"/>
              <a:t>les indices de Simpson, exprimés à partir d’une probabilité</a:t>
            </a:r>
          </a:p>
          <a:p>
            <a:endParaRPr lang="fr-BE" dirty="0"/>
          </a:p>
          <a:p>
            <a:r>
              <a:rPr lang="fr-BE" dirty="0"/>
              <a:t>Lesquels utiliser ? Tous ont l’air de se comporter différemment…</a:t>
            </a:r>
          </a:p>
          <a:p>
            <a:endParaRPr lang="fr-BE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476502D-D5EC-5922-9C6B-1C4AA7B7F671}"/>
              </a:ext>
            </a:extLst>
          </p:cNvPr>
          <p:cNvGrpSpPr/>
          <p:nvPr/>
        </p:nvGrpSpPr>
        <p:grpSpPr>
          <a:xfrm>
            <a:off x="268230" y="2980201"/>
            <a:ext cx="6355169" cy="3392477"/>
            <a:chOff x="278390" y="3345961"/>
            <a:chExt cx="6355169" cy="339247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45D1745-7F91-D312-0223-363109964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391" y="3850007"/>
              <a:ext cx="4801609" cy="139256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5AD353E-18D1-6C3C-B617-90168E2A5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80" r="49287"/>
            <a:stretch/>
          </p:blipFill>
          <p:spPr>
            <a:xfrm>
              <a:off x="278391" y="5330931"/>
              <a:ext cx="5817609" cy="140750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8B8664A-F146-7455-B5F9-6CF79E32E8A0}"/>
                </a:ext>
              </a:extLst>
            </p:cNvPr>
            <p:cNvSpPr txBox="1"/>
            <p:nvPr/>
          </p:nvSpPr>
          <p:spPr>
            <a:xfrm>
              <a:off x="278390" y="3345961"/>
              <a:ext cx="63551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/>
                <a:t>… En réalité, tous ces indices sont des cas particuliers de l’équation généralisée de l’entropie de </a:t>
              </a:r>
              <a:r>
                <a:rPr lang="fr-BE" dirty="0" err="1"/>
                <a:t>Rényi</a:t>
              </a:r>
              <a:r>
                <a:rPr lang="fr-BE" dirty="0"/>
                <a:t> :</a:t>
              </a:r>
            </a:p>
            <a:p>
              <a:endParaRPr lang="fr-BE" dirty="0"/>
            </a:p>
            <a:p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19015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523E84D-E05D-4C93-0B20-B8670952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1" y="1547618"/>
            <a:ext cx="2696806" cy="1242204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BD39CB02-DA2D-D981-C1BA-FD5E4939B685}"/>
              </a:ext>
            </a:extLst>
          </p:cNvPr>
          <p:cNvSpPr txBox="1"/>
          <p:nvPr/>
        </p:nvSpPr>
        <p:spPr>
          <a:xfrm>
            <a:off x="278390" y="785326"/>
            <a:ext cx="10602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Ces nombres H0, H1 et H2 sont les indices d’entropie d’ordre 0, 1 et 2</a:t>
            </a:r>
          </a:p>
          <a:p>
            <a:endParaRPr lang="fr-BE" dirty="0"/>
          </a:p>
          <a:p>
            <a:r>
              <a:rPr lang="fr-BE" dirty="0"/>
              <a:t>Hill utilise ces entropies pour reconstruire les indices de diversité classiques, les nombres de Hill :</a:t>
            </a:r>
          </a:p>
          <a:p>
            <a:endParaRPr lang="fr-BE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DE179C1-D47F-E7E0-C918-0EAB02051D2E}"/>
              </a:ext>
            </a:extLst>
          </p:cNvPr>
          <p:cNvGrpSpPr/>
          <p:nvPr/>
        </p:nvGrpSpPr>
        <p:grpSpPr>
          <a:xfrm>
            <a:off x="391834" y="2835727"/>
            <a:ext cx="9768166" cy="1624876"/>
            <a:chOff x="127674" y="3044820"/>
            <a:chExt cx="9768166" cy="16248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4C041B1-176E-B5BB-C225-3035AC298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02"/>
            <a:stretch/>
          </p:blipFill>
          <p:spPr>
            <a:xfrm>
              <a:off x="5027886" y="3044820"/>
              <a:ext cx="4867954" cy="1624876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A5C4B09-8774-6F76-AB17-40B98153D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612" r="66431"/>
            <a:stretch/>
          </p:blipFill>
          <p:spPr>
            <a:xfrm>
              <a:off x="127674" y="3044820"/>
              <a:ext cx="4627206" cy="1624876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79C02E0-3CFC-71A7-E16B-5CFBCDEFF068}"/>
              </a:ext>
            </a:extLst>
          </p:cNvPr>
          <p:cNvSpPr txBox="1"/>
          <p:nvPr/>
        </p:nvSpPr>
        <p:spPr>
          <a:xfrm>
            <a:off x="278390" y="4784859"/>
            <a:ext cx="10602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N0, N1 et N2 représentent une quantité d’espèce</a:t>
            </a:r>
          </a:p>
          <a:p>
            <a:r>
              <a:rPr lang="fr-BE" dirty="0"/>
              <a:t>Le Nombre de Hill d’ordre a peut être défini comme </a:t>
            </a:r>
            <a:r>
              <a:rPr lang="fr-BE" dirty="0">
                <a:solidFill>
                  <a:srgbClr val="FF0000"/>
                </a:solidFill>
              </a:rPr>
              <a:t>le nombre d’espèces d’un échantillon virtuel à distribution uniforme pourvu d’une valeur d’entropie d’ordre a identique.</a:t>
            </a:r>
          </a:p>
          <a:p>
            <a:endParaRPr lang="fr-BE" dirty="0">
              <a:solidFill>
                <a:srgbClr val="FF0000"/>
              </a:solidFill>
            </a:endParaRPr>
          </a:p>
          <a:p>
            <a:r>
              <a:rPr lang="fr-BE" dirty="0"/>
              <a:t>Les nombres de Hill correspondent à des dénombrement et peuvent être modélisés par des GLM de famille Poisson.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C9F832-57A7-948B-44C2-A3BC968195B9}"/>
              </a:ext>
            </a:extLst>
          </p:cNvPr>
          <p:cNvSpPr txBox="1"/>
          <p:nvPr/>
        </p:nvSpPr>
        <p:spPr>
          <a:xfrm>
            <a:off x="268230" y="216014"/>
            <a:ext cx="63551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/>
              <a:t>Nombres de Hill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024317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1809</Words>
  <Application>Microsoft Office PowerPoint</Application>
  <PresentationFormat>Grand écran</PresentationFormat>
  <Paragraphs>275</Paragraphs>
  <Slides>23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CMU Serif</vt:lpstr>
      <vt:lpstr>Thème Office</vt:lpstr>
      <vt:lpstr>Ecologie numérique Diversité et raréfaction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Ecologie numérique Les méthodes d’ordination, le problème du quatrième coin, le test de Mantell</dc:title>
  <dc:creator>William FIORDALISO</dc:creator>
  <cp:lastModifiedBy>William FIORDALISO</cp:lastModifiedBy>
  <cp:revision>113</cp:revision>
  <dcterms:created xsi:type="dcterms:W3CDTF">2022-06-21T16:03:22Z</dcterms:created>
  <dcterms:modified xsi:type="dcterms:W3CDTF">2022-06-28T12:04:54Z</dcterms:modified>
</cp:coreProperties>
</file>